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82" r:id="rId4"/>
    <p:sldId id="278" r:id="rId5"/>
    <p:sldId id="284" r:id="rId6"/>
    <p:sldId id="285" r:id="rId7"/>
    <p:sldId id="260" r:id="rId8"/>
    <p:sldId id="262" r:id="rId9"/>
    <p:sldId id="261" r:id="rId10"/>
    <p:sldId id="286" r:id="rId11"/>
    <p:sldId id="259" r:id="rId12"/>
    <p:sldId id="281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1577FC-C7BE-4F84-9E60-67D96FE6099F}">
          <p14:sldIdLst>
            <p14:sldId id="257"/>
            <p14:sldId id="258"/>
            <p14:sldId id="282"/>
            <p14:sldId id="278"/>
            <p14:sldId id="284"/>
            <p14:sldId id="285"/>
            <p14:sldId id="260"/>
            <p14:sldId id="262"/>
            <p14:sldId id="261"/>
            <p14:sldId id="286"/>
            <p14:sldId id="259"/>
            <p14:sldId id="281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13C1D2-A6BF-039D-8503-9E28D571A0B6}" v="419" dt="2024-12-11T03:26:45.527"/>
    <p1510:client id="{DB3AD363-792F-9D40-8571-3D3AAF631686}" v="1443" dt="2024-12-11T04:53:59.391"/>
    <p1510:client id="{F622BDCD-B95C-8A34-8680-EB4A743E7C7D}" v="648" dt="2024-12-11T04:54:43.6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u="none" strike="noStrike" baseline="0">
                <a:solidFill>
                  <a:srgbClr val="92D050"/>
                </a:solidFill>
                <a:effectLst/>
              </a:rPr>
              <a:t>Curriculum B </a:t>
            </a:r>
            <a:r>
              <a:rPr lang="en-US" sz="2000" b="1" i="0" u="none" strike="noStrike" baseline="0">
                <a:effectLst/>
              </a:rPr>
              <a:t>Leads </a:t>
            </a:r>
            <a:r>
              <a:rPr lang="en-US" sz="2000" b="1" i="0" u="none" strike="noStrike" baseline="0">
                <a:solidFill>
                  <a:schemeClr val="tx2"/>
                </a:solidFill>
                <a:effectLst/>
              </a:rPr>
              <a:t>in Proficiency </a:t>
            </a:r>
            <a:r>
              <a:rPr lang="en-US" sz="2000" b="1" i="0" u="none" strike="noStrike" baseline="0">
                <a:effectLst/>
              </a:rPr>
              <a:t>Improvement </a:t>
            </a:r>
            <a:r>
              <a:rPr lang="en-US" sz="2000" b="1" i="0" u="none" strike="noStrike" baseline="0">
                <a:solidFill>
                  <a:schemeClr val="tx2"/>
                </a:solidFill>
                <a:effectLst/>
              </a:rPr>
              <a:t>(43%), </a:t>
            </a:r>
            <a:r>
              <a:rPr lang="en-US" sz="2000" b="1" i="0" u="none" strike="noStrike" baseline="0">
                <a:effectLst/>
              </a:rPr>
              <a:t>While </a:t>
            </a:r>
            <a:r>
              <a:rPr lang="en-US" sz="2000" b="1" i="0" u="none" strike="noStrike" baseline="0">
                <a:solidFill>
                  <a:srgbClr val="92D050"/>
                </a:solidFill>
                <a:effectLst/>
              </a:rPr>
              <a:t>Curriculum A</a:t>
            </a:r>
            <a:r>
              <a:rPr lang="en-US" sz="2000" b="1" i="0" u="none" strike="noStrike" baseline="0">
                <a:effectLst/>
              </a:rPr>
              <a:t> Excels in Applications </a:t>
            </a:r>
            <a:r>
              <a:rPr lang="en-US" sz="2000" b="1" i="0" u="none" strike="noStrike" baseline="0">
                <a:solidFill>
                  <a:schemeClr val="tx2"/>
                </a:solidFill>
                <a:effectLst/>
              </a:rPr>
              <a:t>(37%)</a:t>
            </a:r>
            <a:endParaRPr lang="en-US" sz="2800" b="1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layout>
        <c:manualLayout>
          <c:xMode val="edge"/>
          <c:yMode val="edge"/>
          <c:x val="0.11159356351731024"/>
          <c:y val="2.79353794882326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Sheet1!$L$1:$L$2</c:f>
              <c:strCache>
                <c:ptCount val="2"/>
                <c:pt idx="0">
                  <c:v>Proficiency</c:v>
                </c:pt>
                <c:pt idx="1">
                  <c:v>Pre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Sheet1!$K$3:$K$5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Current</c:v>
                </c:pt>
              </c:strCache>
            </c:strRef>
          </c:cat>
          <c:val>
            <c:numRef>
              <c:f>Sheet1!$L$3:$L$5</c:f>
              <c:numCache>
                <c:formatCode>General</c:formatCode>
                <c:ptCount val="3"/>
                <c:pt idx="0">
                  <c:v>0.28999999999999998</c:v>
                </c:pt>
                <c:pt idx="1">
                  <c:v>0.3</c:v>
                </c:pt>
                <c:pt idx="2">
                  <c:v>0.26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CA-B440-A239-13763A7983EE}"/>
            </c:ext>
          </c:extLst>
        </c:ser>
        <c:ser>
          <c:idx val="1"/>
          <c:order val="1"/>
          <c:tx>
            <c:strRef>
              <c:f>Sheet1!$M$1:$M$2</c:f>
              <c:strCache>
                <c:ptCount val="2"/>
                <c:pt idx="0">
                  <c:v>Proficiency</c:v>
                </c:pt>
                <c:pt idx="1">
                  <c:v>Post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Sheet1!$K$3:$K$5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Current</c:v>
                </c:pt>
              </c:strCache>
            </c:strRef>
          </c:cat>
          <c:val>
            <c:numRef>
              <c:f>Sheet1!$M$3:$M$5</c:f>
              <c:numCache>
                <c:formatCode>General</c:formatCode>
                <c:ptCount val="3"/>
                <c:pt idx="0">
                  <c:v>0.7</c:v>
                </c:pt>
                <c:pt idx="1">
                  <c:v>0.73</c:v>
                </c:pt>
                <c:pt idx="2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CA-B440-A239-13763A7983EE}"/>
            </c:ext>
          </c:extLst>
        </c:ser>
        <c:ser>
          <c:idx val="2"/>
          <c:order val="2"/>
          <c:tx>
            <c:strRef>
              <c:f>Sheet1!$N$1:$N$2</c:f>
              <c:strCache>
                <c:ptCount val="2"/>
                <c:pt idx="0">
                  <c:v>Application</c:v>
                </c:pt>
                <c:pt idx="1">
                  <c:v>Pre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Sheet1!$K$3:$K$5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Current</c:v>
                </c:pt>
              </c:strCache>
            </c:strRef>
          </c:cat>
          <c:val>
            <c:numRef>
              <c:f>Sheet1!$N$3:$N$5</c:f>
              <c:numCache>
                <c:formatCode>General</c:formatCode>
                <c:ptCount val="3"/>
                <c:pt idx="0">
                  <c:v>0.31</c:v>
                </c:pt>
                <c:pt idx="1">
                  <c:v>0.31</c:v>
                </c:pt>
                <c:pt idx="2">
                  <c:v>0.27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CA-B440-A239-13763A7983EE}"/>
            </c:ext>
          </c:extLst>
        </c:ser>
        <c:ser>
          <c:idx val="3"/>
          <c:order val="3"/>
          <c:tx>
            <c:strRef>
              <c:f>Sheet1!$O$1:$O$2</c:f>
              <c:strCache>
                <c:ptCount val="2"/>
                <c:pt idx="0">
                  <c:v>Application</c:v>
                </c:pt>
                <c:pt idx="1">
                  <c:v>Post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Sheet1!$K$3:$K$5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Current</c:v>
                </c:pt>
              </c:strCache>
            </c:strRef>
          </c:cat>
          <c:val>
            <c:numRef>
              <c:f>Sheet1!$O$3:$O$5</c:f>
              <c:numCache>
                <c:formatCode>General</c:formatCode>
                <c:ptCount val="3"/>
                <c:pt idx="0">
                  <c:v>0.68</c:v>
                </c:pt>
                <c:pt idx="1">
                  <c:v>0.57999999999999996</c:v>
                </c:pt>
                <c:pt idx="2">
                  <c:v>0.62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CA-B440-A239-13763A7983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2086480"/>
        <c:axId val="1069224768"/>
      </c:barChart>
      <c:catAx>
        <c:axId val="195208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9224768"/>
        <c:crosses val="autoZero"/>
        <c:auto val="1"/>
        <c:lblAlgn val="ctr"/>
        <c:lblOffset val="100"/>
        <c:noMultiLvlLbl val="0"/>
      </c:catAx>
      <c:valAx>
        <c:axId val="1069224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5208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68D2F0-7ECF-A34D-B7B7-A46B68CA803E}" type="doc">
      <dgm:prSet loTypeId="urn:microsoft.com/office/officeart/2005/8/layout/orgChar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6DFCE2-ABEC-7149-BEC9-B71AD7DB1588}">
      <dgm:prSet phldrT="[Text]"/>
      <dgm:spPr/>
      <dgm:t>
        <a:bodyPr/>
        <a:lstStyle/>
        <a:p>
          <a:r>
            <a:rPr lang="en-US" b="1"/>
            <a:t>Participants</a:t>
          </a:r>
        </a:p>
        <a:p>
          <a:r>
            <a:rPr lang="en-US"/>
            <a:t>593 employees across 6 North American offices</a:t>
          </a:r>
        </a:p>
      </dgm:t>
    </dgm:pt>
    <dgm:pt modelId="{06DA4096-21B2-AC44-93BE-6C9DC74ABF15}" type="parTrans" cxnId="{7495825E-674F-3942-941F-8DF4D3B69B95}">
      <dgm:prSet/>
      <dgm:spPr/>
      <dgm:t>
        <a:bodyPr/>
        <a:lstStyle/>
        <a:p>
          <a:endParaRPr lang="en-US"/>
        </a:p>
      </dgm:t>
    </dgm:pt>
    <dgm:pt modelId="{780A6A5F-A895-1147-94AB-5281C0B8D293}" type="sibTrans" cxnId="{7495825E-674F-3942-941F-8DF4D3B69B95}">
      <dgm:prSet/>
      <dgm:spPr/>
      <dgm:t>
        <a:bodyPr/>
        <a:lstStyle/>
        <a:p>
          <a:endParaRPr lang="en-US"/>
        </a:p>
      </dgm:t>
    </dgm:pt>
    <dgm:pt modelId="{91532C0A-D5A8-B94D-8A9A-DA9FCEC88C97}" type="asst">
      <dgm:prSet phldrT="[Text]"/>
      <dgm:spPr/>
      <dgm:t>
        <a:bodyPr/>
        <a:lstStyle/>
        <a:p>
          <a:r>
            <a:rPr lang="en-US"/>
            <a:t>Curriculum Assignments</a:t>
          </a:r>
        </a:p>
      </dgm:t>
    </dgm:pt>
    <dgm:pt modelId="{277E3A07-C3C5-FF4E-807B-71B1E1B56E74}" type="parTrans" cxnId="{42A83D6B-BD46-914B-84D1-8C78C3BEDCC7}">
      <dgm:prSet/>
      <dgm:spPr/>
      <dgm:t>
        <a:bodyPr/>
        <a:lstStyle/>
        <a:p>
          <a:endParaRPr lang="en-US"/>
        </a:p>
      </dgm:t>
    </dgm:pt>
    <dgm:pt modelId="{2F7F6F87-9A46-0648-A3F5-2AA400465ECD}" type="sibTrans" cxnId="{42A83D6B-BD46-914B-84D1-8C78C3BEDCC7}">
      <dgm:prSet/>
      <dgm:spPr/>
      <dgm:t>
        <a:bodyPr/>
        <a:lstStyle/>
        <a:p>
          <a:endParaRPr lang="en-US"/>
        </a:p>
      </dgm:t>
    </dgm:pt>
    <dgm:pt modelId="{626B119E-AB49-D24F-B27D-EC9F517F334D}">
      <dgm:prSet phldrT="[Text]"/>
      <dgm:spPr/>
      <dgm:t>
        <a:bodyPr/>
        <a:lstStyle/>
        <a:p>
          <a:r>
            <a:rPr lang="en-US" b="1"/>
            <a:t>Curriculum A</a:t>
          </a:r>
        </a:p>
        <a:p>
          <a:r>
            <a:rPr lang="en-US"/>
            <a:t>Miami, Houston</a:t>
          </a:r>
        </a:p>
      </dgm:t>
    </dgm:pt>
    <dgm:pt modelId="{F92BF2FF-1C25-E24F-B85C-348E739C6F34}" type="parTrans" cxnId="{80D0BF1D-C006-694F-B699-AB4C345E7C7D}">
      <dgm:prSet/>
      <dgm:spPr/>
      <dgm:t>
        <a:bodyPr/>
        <a:lstStyle/>
        <a:p>
          <a:endParaRPr lang="en-US"/>
        </a:p>
      </dgm:t>
    </dgm:pt>
    <dgm:pt modelId="{2A1B4F62-DE33-264D-BF36-E6D05C181F1F}" type="sibTrans" cxnId="{80D0BF1D-C006-694F-B699-AB4C345E7C7D}">
      <dgm:prSet/>
      <dgm:spPr/>
      <dgm:t>
        <a:bodyPr/>
        <a:lstStyle/>
        <a:p>
          <a:endParaRPr lang="en-US"/>
        </a:p>
      </dgm:t>
    </dgm:pt>
    <dgm:pt modelId="{15AB5458-5DC1-AF42-BD36-7DEBCB9218ED}">
      <dgm:prSet phldrT="[Text]"/>
      <dgm:spPr/>
      <dgm:t>
        <a:bodyPr/>
        <a:lstStyle/>
        <a:p>
          <a:r>
            <a:rPr lang="en-US" b="1"/>
            <a:t>Curriculum B</a:t>
          </a:r>
        </a:p>
        <a:p>
          <a:r>
            <a:rPr lang="en-US"/>
            <a:t>Detroit, Denver</a:t>
          </a:r>
        </a:p>
      </dgm:t>
    </dgm:pt>
    <dgm:pt modelId="{F08E2331-9C9C-D04B-BB08-1AF0BBD14EC7}" type="parTrans" cxnId="{89E2BF57-9CB5-A24D-82F9-8D295A70104E}">
      <dgm:prSet/>
      <dgm:spPr/>
      <dgm:t>
        <a:bodyPr/>
        <a:lstStyle/>
        <a:p>
          <a:endParaRPr lang="en-US"/>
        </a:p>
      </dgm:t>
    </dgm:pt>
    <dgm:pt modelId="{0D0A3AD6-1C19-054F-A604-9D5ACB76DC92}" type="sibTrans" cxnId="{89E2BF57-9CB5-A24D-82F9-8D295A70104E}">
      <dgm:prSet/>
      <dgm:spPr/>
      <dgm:t>
        <a:bodyPr/>
        <a:lstStyle/>
        <a:p>
          <a:endParaRPr lang="en-US"/>
        </a:p>
      </dgm:t>
    </dgm:pt>
    <dgm:pt modelId="{8683D651-8E19-DB41-AC02-B118E6510B32}">
      <dgm:prSet phldrT="[Text]"/>
      <dgm:spPr/>
      <dgm:t>
        <a:bodyPr/>
        <a:lstStyle/>
        <a:p>
          <a:r>
            <a:rPr lang="en-US" b="1"/>
            <a:t>Current Curriculum</a:t>
          </a:r>
        </a:p>
        <a:p>
          <a:r>
            <a:rPr lang="en-US"/>
            <a:t>New York, Los Angeles</a:t>
          </a:r>
        </a:p>
      </dgm:t>
    </dgm:pt>
    <dgm:pt modelId="{3610BDDA-62AC-304A-A39D-5A16BF6EF88C}" type="parTrans" cxnId="{6EBCDC8C-214E-1243-AAC2-8B4072C78B47}">
      <dgm:prSet/>
      <dgm:spPr/>
      <dgm:t>
        <a:bodyPr/>
        <a:lstStyle/>
        <a:p>
          <a:endParaRPr lang="en-US"/>
        </a:p>
      </dgm:t>
    </dgm:pt>
    <dgm:pt modelId="{C69B54D6-6656-204F-AA0C-2E603A0BCBA6}" type="sibTrans" cxnId="{6EBCDC8C-214E-1243-AAC2-8B4072C78B47}">
      <dgm:prSet/>
      <dgm:spPr/>
      <dgm:t>
        <a:bodyPr/>
        <a:lstStyle/>
        <a:p>
          <a:endParaRPr lang="en-US"/>
        </a:p>
      </dgm:t>
    </dgm:pt>
    <dgm:pt modelId="{A1D1EB82-014D-0B45-AF7A-EFE59854A113}" type="pres">
      <dgm:prSet presAssocID="{5768D2F0-7ECF-A34D-B7B7-A46B68CA803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C5E2947-97A9-A845-BCF4-F1F7380201BA}" type="pres">
      <dgm:prSet presAssocID="{FB6DFCE2-ABEC-7149-BEC9-B71AD7DB1588}" presName="hierRoot1" presStyleCnt="0">
        <dgm:presLayoutVars>
          <dgm:hierBranch val="init"/>
        </dgm:presLayoutVars>
      </dgm:prSet>
      <dgm:spPr/>
    </dgm:pt>
    <dgm:pt modelId="{E766BED2-78D7-A243-9DA9-719947D241EF}" type="pres">
      <dgm:prSet presAssocID="{FB6DFCE2-ABEC-7149-BEC9-B71AD7DB1588}" presName="rootComposite1" presStyleCnt="0"/>
      <dgm:spPr/>
    </dgm:pt>
    <dgm:pt modelId="{7E81ADD7-0BC5-9A49-9F68-22CA4299C511}" type="pres">
      <dgm:prSet presAssocID="{FB6DFCE2-ABEC-7149-BEC9-B71AD7DB1588}" presName="rootText1" presStyleLbl="node0" presStyleIdx="0" presStyleCnt="1" custScaleX="165700" custScaleY="111525">
        <dgm:presLayoutVars>
          <dgm:chPref val="3"/>
        </dgm:presLayoutVars>
      </dgm:prSet>
      <dgm:spPr/>
    </dgm:pt>
    <dgm:pt modelId="{81DEE6D9-F16E-E44F-AD90-6D037D2FC6C8}" type="pres">
      <dgm:prSet presAssocID="{FB6DFCE2-ABEC-7149-BEC9-B71AD7DB1588}" presName="rootConnector1" presStyleLbl="node1" presStyleIdx="0" presStyleCnt="0"/>
      <dgm:spPr/>
    </dgm:pt>
    <dgm:pt modelId="{9BCD1624-B849-3849-AF78-A9E5C302EE3C}" type="pres">
      <dgm:prSet presAssocID="{FB6DFCE2-ABEC-7149-BEC9-B71AD7DB1588}" presName="hierChild2" presStyleCnt="0"/>
      <dgm:spPr/>
    </dgm:pt>
    <dgm:pt modelId="{E55EDDDF-2306-E043-B2AE-E432EF02D1A6}" type="pres">
      <dgm:prSet presAssocID="{F92BF2FF-1C25-E24F-B85C-348E739C6F34}" presName="Name37" presStyleLbl="parChTrans1D2" presStyleIdx="0" presStyleCnt="4"/>
      <dgm:spPr/>
    </dgm:pt>
    <dgm:pt modelId="{B236D471-DAEE-FB48-9CFA-42A7D89E791B}" type="pres">
      <dgm:prSet presAssocID="{626B119E-AB49-D24F-B27D-EC9F517F334D}" presName="hierRoot2" presStyleCnt="0">
        <dgm:presLayoutVars>
          <dgm:hierBranch val="init"/>
        </dgm:presLayoutVars>
      </dgm:prSet>
      <dgm:spPr/>
    </dgm:pt>
    <dgm:pt modelId="{9B5CCFC6-A449-5743-8786-FA149CC89A77}" type="pres">
      <dgm:prSet presAssocID="{626B119E-AB49-D24F-B27D-EC9F517F334D}" presName="rootComposite" presStyleCnt="0"/>
      <dgm:spPr/>
    </dgm:pt>
    <dgm:pt modelId="{1B1C364F-83E4-6E41-88B7-F6761C22AD66}" type="pres">
      <dgm:prSet presAssocID="{626B119E-AB49-D24F-B27D-EC9F517F334D}" presName="rootText" presStyleLbl="node2" presStyleIdx="0" presStyleCnt="3">
        <dgm:presLayoutVars>
          <dgm:chPref val="3"/>
        </dgm:presLayoutVars>
      </dgm:prSet>
      <dgm:spPr/>
    </dgm:pt>
    <dgm:pt modelId="{84CED549-57F2-5341-8DD6-BFC2644469D9}" type="pres">
      <dgm:prSet presAssocID="{626B119E-AB49-D24F-B27D-EC9F517F334D}" presName="rootConnector" presStyleLbl="node2" presStyleIdx="0" presStyleCnt="3"/>
      <dgm:spPr/>
    </dgm:pt>
    <dgm:pt modelId="{01E3E37E-A3EA-DD48-B664-A0CEE194CC3E}" type="pres">
      <dgm:prSet presAssocID="{626B119E-AB49-D24F-B27D-EC9F517F334D}" presName="hierChild4" presStyleCnt="0"/>
      <dgm:spPr/>
    </dgm:pt>
    <dgm:pt modelId="{C3843112-30FD-334B-A255-D48FC752C2B5}" type="pres">
      <dgm:prSet presAssocID="{626B119E-AB49-D24F-B27D-EC9F517F334D}" presName="hierChild5" presStyleCnt="0"/>
      <dgm:spPr/>
    </dgm:pt>
    <dgm:pt modelId="{434A0115-A4F7-1944-AADE-8F10CF1053D0}" type="pres">
      <dgm:prSet presAssocID="{F08E2331-9C9C-D04B-BB08-1AF0BBD14EC7}" presName="Name37" presStyleLbl="parChTrans1D2" presStyleIdx="1" presStyleCnt="4"/>
      <dgm:spPr/>
    </dgm:pt>
    <dgm:pt modelId="{09E73582-7047-1045-9B96-99E061D9D29D}" type="pres">
      <dgm:prSet presAssocID="{15AB5458-5DC1-AF42-BD36-7DEBCB9218ED}" presName="hierRoot2" presStyleCnt="0">
        <dgm:presLayoutVars>
          <dgm:hierBranch val="init"/>
        </dgm:presLayoutVars>
      </dgm:prSet>
      <dgm:spPr/>
    </dgm:pt>
    <dgm:pt modelId="{59BE0597-D438-4349-B617-7EEFC812BE3D}" type="pres">
      <dgm:prSet presAssocID="{15AB5458-5DC1-AF42-BD36-7DEBCB9218ED}" presName="rootComposite" presStyleCnt="0"/>
      <dgm:spPr/>
    </dgm:pt>
    <dgm:pt modelId="{E0AE969D-92CC-384B-A0E8-053C7CE9474E}" type="pres">
      <dgm:prSet presAssocID="{15AB5458-5DC1-AF42-BD36-7DEBCB9218ED}" presName="rootText" presStyleLbl="node2" presStyleIdx="1" presStyleCnt="3">
        <dgm:presLayoutVars>
          <dgm:chPref val="3"/>
        </dgm:presLayoutVars>
      </dgm:prSet>
      <dgm:spPr/>
    </dgm:pt>
    <dgm:pt modelId="{CE0095BC-573B-6A4E-B84C-26A5E10210AA}" type="pres">
      <dgm:prSet presAssocID="{15AB5458-5DC1-AF42-BD36-7DEBCB9218ED}" presName="rootConnector" presStyleLbl="node2" presStyleIdx="1" presStyleCnt="3"/>
      <dgm:spPr/>
    </dgm:pt>
    <dgm:pt modelId="{5A063966-B524-4F41-96C9-D7149637E010}" type="pres">
      <dgm:prSet presAssocID="{15AB5458-5DC1-AF42-BD36-7DEBCB9218ED}" presName="hierChild4" presStyleCnt="0"/>
      <dgm:spPr/>
    </dgm:pt>
    <dgm:pt modelId="{DC3EC67D-D79A-034F-BFEC-B16F09608E22}" type="pres">
      <dgm:prSet presAssocID="{15AB5458-5DC1-AF42-BD36-7DEBCB9218ED}" presName="hierChild5" presStyleCnt="0"/>
      <dgm:spPr/>
    </dgm:pt>
    <dgm:pt modelId="{77391D90-FCEA-7D47-A381-961AAD6F7966}" type="pres">
      <dgm:prSet presAssocID="{3610BDDA-62AC-304A-A39D-5A16BF6EF88C}" presName="Name37" presStyleLbl="parChTrans1D2" presStyleIdx="2" presStyleCnt="4"/>
      <dgm:spPr/>
    </dgm:pt>
    <dgm:pt modelId="{EFA5C1E9-5828-7946-A68F-F3542FEBF7E3}" type="pres">
      <dgm:prSet presAssocID="{8683D651-8E19-DB41-AC02-B118E6510B32}" presName="hierRoot2" presStyleCnt="0">
        <dgm:presLayoutVars>
          <dgm:hierBranch val="init"/>
        </dgm:presLayoutVars>
      </dgm:prSet>
      <dgm:spPr/>
    </dgm:pt>
    <dgm:pt modelId="{07F2A17D-9051-3B4B-BA63-F36AFACE56E4}" type="pres">
      <dgm:prSet presAssocID="{8683D651-8E19-DB41-AC02-B118E6510B32}" presName="rootComposite" presStyleCnt="0"/>
      <dgm:spPr/>
    </dgm:pt>
    <dgm:pt modelId="{9162F0AD-4247-5446-A5F1-83E97AF6B9FF}" type="pres">
      <dgm:prSet presAssocID="{8683D651-8E19-DB41-AC02-B118E6510B32}" presName="rootText" presStyleLbl="node2" presStyleIdx="2" presStyleCnt="3">
        <dgm:presLayoutVars>
          <dgm:chPref val="3"/>
        </dgm:presLayoutVars>
      </dgm:prSet>
      <dgm:spPr/>
    </dgm:pt>
    <dgm:pt modelId="{4C03AC50-1AA2-8142-845A-527F6D371A94}" type="pres">
      <dgm:prSet presAssocID="{8683D651-8E19-DB41-AC02-B118E6510B32}" presName="rootConnector" presStyleLbl="node2" presStyleIdx="2" presStyleCnt="3"/>
      <dgm:spPr/>
    </dgm:pt>
    <dgm:pt modelId="{8D8FD9B0-6E8F-2443-9850-F43D9D87A2C9}" type="pres">
      <dgm:prSet presAssocID="{8683D651-8E19-DB41-AC02-B118E6510B32}" presName="hierChild4" presStyleCnt="0"/>
      <dgm:spPr/>
    </dgm:pt>
    <dgm:pt modelId="{9F2DD8A1-E00D-7C40-849B-C29F525A521A}" type="pres">
      <dgm:prSet presAssocID="{8683D651-8E19-DB41-AC02-B118E6510B32}" presName="hierChild5" presStyleCnt="0"/>
      <dgm:spPr/>
    </dgm:pt>
    <dgm:pt modelId="{CDD8B93D-AADD-5046-8213-0D3ADC285EBE}" type="pres">
      <dgm:prSet presAssocID="{FB6DFCE2-ABEC-7149-BEC9-B71AD7DB1588}" presName="hierChild3" presStyleCnt="0"/>
      <dgm:spPr/>
    </dgm:pt>
    <dgm:pt modelId="{247D7599-FA52-8642-9A4C-6EFDB4AE7C3D}" type="pres">
      <dgm:prSet presAssocID="{277E3A07-C3C5-FF4E-807B-71B1E1B56E74}" presName="Name111" presStyleLbl="parChTrans1D2" presStyleIdx="3" presStyleCnt="4"/>
      <dgm:spPr/>
    </dgm:pt>
    <dgm:pt modelId="{D78065FA-5329-EA41-AE45-292B72C9847E}" type="pres">
      <dgm:prSet presAssocID="{91532C0A-D5A8-B94D-8A9A-DA9FCEC88C97}" presName="hierRoot3" presStyleCnt="0">
        <dgm:presLayoutVars>
          <dgm:hierBranch val="init"/>
        </dgm:presLayoutVars>
      </dgm:prSet>
      <dgm:spPr/>
    </dgm:pt>
    <dgm:pt modelId="{959017F4-74F7-604B-B628-B5D607592F8A}" type="pres">
      <dgm:prSet presAssocID="{91532C0A-D5A8-B94D-8A9A-DA9FCEC88C97}" presName="rootComposite3" presStyleCnt="0"/>
      <dgm:spPr/>
    </dgm:pt>
    <dgm:pt modelId="{3A813A10-8176-6446-8949-CA8F2E8AB57E}" type="pres">
      <dgm:prSet presAssocID="{91532C0A-D5A8-B94D-8A9A-DA9FCEC88C97}" presName="rootText3" presStyleLbl="asst1" presStyleIdx="0" presStyleCnt="1">
        <dgm:presLayoutVars>
          <dgm:chPref val="3"/>
        </dgm:presLayoutVars>
      </dgm:prSet>
      <dgm:spPr/>
    </dgm:pt>
    <dgm:pt modelId="{86E04A23-42F1-3141-B807-B7CBF2F578DC}" type="pres">
      <dgm:prSet presAssocID="{91532C0A-D5A8-B94D-8A9A-DA9FCEC88C97}" presName="rootConnector3" presStyleLbl="asst1" presStyleIdx="0" presStyleCnt="1"/>
      <dgm:spPr/>
    </dgm:pt>
    <dgm:pt modelId="{D796D863-F1FB-EA40-A44B-D35069B8138F}" type="pres">
      <dgm:prSet presAssocID="{91532C0A-D5A8-B94D-8A9A-DA9FCEC88C97}" presName="hierChild6" presStyleCnt="0"/>
      <dgm:spPr/>
    </dgm:pt>
    <dgm:pt modelId="{94484DF9-B746-CD44-9088-282193620B0C}" type="pres">
      <dgm:prSet presAssocID="{91532C0A-D5A8-B94D-8A9A-DA9FCEC88C97}" presName="hierChild7" presStyleCnt="0"/>
      <dgm:spPr/>
    </dgm:pt>
  </dgm:ptLst>
  <dgm:cxnLst>
    <dgm:cxn modelId="{DC69A801-9792-A146-97EB-98D0E17F0E13}" type="presOf" srcId="{15AB5458-5DC1-AF42-BD36-7DEBCB9218ED}" destId="{E0AE969D-92CC-384B-A0E8-053C7CE9474E}" srcOrd="0" destOrd="0" presId="urn:microsoft.com/office/officeart/2005/8/layout/orgChart1"/>
    <dgm:cxn modelId="{DC8AAF01-1DC1-F045-B5DA-9E69418DC866}" type="presOf" srcId="{91532C0A-D5A8-B94D-8A9A-DA9FCEC88C97}" destId="{86E04A23-42F1-3141-B807-B7CBF2F578DC}" srcOrd="1" destOrd="0" presId="urn:microsoft.com/office/officeart/2005/8/layout/orgChart1"/>
    <dgm:cxn modelId="{6E5C5D0B-3E48-414B-BCF0-C3C24C4882DE}" type="presOf" srcId="{F92BF2FF-1C25-E24F-B85C-348E739C6F34}" destId="{E55EDDDF-2306-E043-B2AE-E432EF02D1A6}" srcOrd="0" destOrd="0" presId="urn:microsoft.com/office/officeart/2005/8/layout/orgChart1"/>
    <dgm:cxn modelId="{5AE6B717-8A8A-3243-BC5A-E6BD17119E7F}" type="presOf" srcId="{3610BDDA-62AC-304A-A39D-5A16BF6EF88C}" destId="{77391D90-FCEA-7D47-A381-961AAD6F7966}" srcOrd="0" destOrd="0" presId="urn:microsoft.com/office/officeart/2005/8/layout/orgChart1"/>
    <dgm:cxn modelId="{80D0BF1D-C006-694F-B699-AB4C345E7C7D}" srcId="{FB6DFCE2-ABEC-7149-BEC9-B71AD7DB1588}" destId="{626B119E-AB49-D24F-B27D-EC9F517F334D}" srcOrd="1" destOrd="0" parTransId="{F92BF2FF-1C25-E24F-B85C-348E739C6F34}" sibTransId="{2A1B4F62-DE33-264D-BF36-E6D05C181F1F}"/>
    <dgm:cxn modelId="{F8F9D92E-9851-314F-95A8-6D4A8463484B}" type="presOf" srcId="{626B119E-AB49-D24F-B27D-EC9F517F334D}" destId="{84CED549-57F2-5341-8DD6-BFC2644469D9}" srcOrd="1" destOrd="0" presId="urn:microsoft.com/office/officeart/2005/8/layout/orgChart1"/>
    <dgm:cxn modelId="{39CED237-CE87-A34E-88FC-BD63721150E1}" type="presOf" srcId="{8683D651-8E19-DB41-AC02-B118E6510B32}" destId="{9162F0AD-4247-5446-A5F1-83E97AF6B9FF}" srcOrd="0" destOrd="0" presId="urn:microsoft.com/office/officeart/2005/8/layout/orgChart1"/>
    <dgm:cxn modelId="{76540D3A-56C0-974C-93D6-0F1D63F24D99}" type="presOf" srcId="{F08E2331-9C9C-D04B-BB08-1AF0BBD14EC7}" destId="{434A0115-A4F7-1944-AADE-8F10CF1053D0}" srcOrd="0" destOrd="0" presId="urn:microsoft.com/office/officeart/2005/8/layout/orgChart1"/>
    <dgm:cxn modelId="{337EA051-ADB9-E240-804B-6C13BF02C22A}" type="presOf" srcId="{91532C0A-D5A8-B94D-8A9A-DA9FCEC88C97}" destId="{3A813A10-8176-6446-8949-CA8F2E8AB57E}" srcOrd="0" destOrd="0" presId="urn:microsoft.com/office/officeart/2005/8/layout/orgChart1"/>
    <dgm:cxn modelId="{89E2BF57-9CB5-A24D-82F9-8D295A70104E}" srcId="{FB6DFCE2-ABEC-7149-BEC9-B71AD7DB1588}" destId="{15AB5458-5DC1-AF42-BD36-7DEBCB9218ED}" srcOrd="2" destOrd="0" parTransId="{F08E2331-9C9C-D04B-BB08-1AF0BBD14EC7}" sibTransId="{0D0A3AD6-1C19-054F-A604-9D5ACB76DC92}"/>
    <dgm:cxn modelId="{7495825E-674F-3942-941F-8DF4D3B69B95}" srcId="{5768D2F0-7ECF-A34D-B7B7-A46B68CA803E}" destId="{FB6DFCE2-ABEC-7149-BEC9-B71AD7DB1588}" srcOrd="0" destOrd="0" parTransId="{06DA4096-21B2-AC44-93BE-6C9DC74ABF15}" sibTransId="{780A6A5F-A895-1147-94AB-5281C0B8D293}"/>
    <dgm:cxn modelId="{42A83D6B-BD46-914B-84D1-8C78C3BEDCC7}" srcId="{FB6DFCE2-ABEC-7149-BEC9-B71AD7DB1588}" destId="{91532C0A-D5A8-B94D-8A9A-DA9FCEC88C97}" srcOrd="0" destOrd="0" parTransId="{277E3A07-C3C5-FF4E-807B-71B1E1B56E74}" sibTransId="{2F7F6F87-9A46-0648-A3F5-2AA400465ECD}"/>
    <dgm:cxn modelId="{E2A4D97B-DBA1-5D44-A265-21B1020AB425}" type="presOf" srcId="{FB6DFCE2-ABEC-7149-BEC9-B71AD7DB1588}" destId="{7E81ADD7-0BC5-9A49-9F68-22CA4299C511}" srcOrd="0" destOrd="0" presId="urn:microsoft.com/office/officeart/2005/8/layout/orgChart1"/>
    <dgm:cxn modelId="{5B26C884-0DAB-B24A-A3FF-1E89AE7E51FE}" type="presOf" srcId="{626B119E-AB49-D24F-B27D-EC9F517F334D}" destId="{1B1C364F-83E4-6E41-88B7-F6761C22AD66}" srcOrd="0" destOrd="0" presId="urn:microsoft.com/office/officeart/2005/8/layout/orgChart1"/>
    <dgm:cxn modelId="{6EBCDC8C-214E-1243-AAC2-8B4072C78B47}" srcId="{FB6DFCE2-ABEC-7149-BEC9-B71AD7DB1588}" destId="{8683D651-8E19-DB41-AC02-B118E6510B32}" srcOrd="3" destOrd="0" parTransId="{3610BDDA-62AC-304A-A39D-5A16BF6EF88C}" sibTransId="{C69B54D6-6656-204F-AA0C-2E603A0BCBA6}"/>
    <dgm:cxn modelId="{C008FAB3-86E9-7F44-8ACA-B91EF8380044}" type="presOf" srcId="{FB6DFCE2-ABEC-7149-BEC9-B71AD7DB1588}" destId="{81DEE6D9-F16E-E44F-AD90-6D037D2FC6C8}" srcOrd="1" destOrd="0" presId="urn:microsoft.com/office/officeart/2005/8/layout/orgChart1"/>
    <dgm:cxn modelId="{07F7E8BA-02F2-D741-B9F4-A54D4F4717E2}" type="presOf" srcId="{5768D2F0-7ECF-A34D-B7B7-A46B68CA803E}" destId="{A1D1EB82-014D-0B45-AF7A-EFE59854A113}" srcOrd="0" destOrd="0" presId="urn:microsoft.com/office/officeart/2005/8/layout/orgChart1"/>
    <dgm:cxn modelId="{B213ACBC-59F7-834F-AF40-BDD25CD8DCD1}" type="presOf" srcId="{277E3A07-C3C5-FF4E-807B-71B1E1B56E74}" destId="{247D7599-FA52-8642-9A4C-6EFDB4AE7C3D}" srcOrd="0" destOrd="0" presId="urn:microsoft.com/office/officeart/2005/8/layout/orgChart1"/>
    <dgm:cxn modelId="{C5A48EC7-625B-D04A-A663-DB4E888CA27A}" type="presOf" srcId="{8683D651-8E19-DB41-AC02-B118E6510B32}" destId="{4C03AC50-1AA2-8142-845A-527F6D371A94}" srcOrd="1" destOrd="0" presId="urn:microsoft.com/office/officeart/2005/8/layout/orgChart1"/>
    <dgm:cxn modelId="{F4F2B0D2-82D5-EB49-BB07-065F6B1E85A6}" type="presOf" srcId="{15AB5458-5DC1-AF42-BD36-7DEBCB9218ED}" destId="{CE0095BC-573B-6A4E-B84C-26A5E10210AA}" srcOrd="1" destOrd="0" presId="urn:microsoft.com/office/officeart/2005/8/layout/orgChart1"/>
    <dgm:cxn modelId="{2305CF4F-7B9B-FC4D-ADA7-FEF12D63FC23}" type="presParOf" srcId="{A1D1EB82-014D-0B45-AF7A-EFE59854A113}" destId="{0C5E2947-97A9-A845-BCF4-F1F7380201BA}" srcOrd="0" destOrd="0" presId="urn:microsoft.com/office/officeart/2005/8/layout/orgChart1"/>
    <dgm:cxn modelId="{5747E8B6-94F1-AF47-97A1-A575A5E3E546}" type="presParOf" srcId="{0C5E2947-97A9-A845-BCF4-F1F7380201BA}" destId="{E766BED2-78D7-A243-9DA9-719947D241EF}" srcOrd="0" destOrd="0" presId="urn:microsoft.com/office/officeart/2005/8/layout/orgChart1"/>
    <dgm:cxn modelId="{D6962D1F-B405-0D49-916A-ADA58C5477CD}" type="presParOf" srcId="{E766BED2-78D7-A243-9DA9-719947D241EF}" destId="{7E81ADD7-0BC5-9A49-9F68-22CA4299C511}" srcOrd="0" destOrd="0" presId="urn:microsoft.com/office/officeart/2005/8/layout/orgChart1"/>
    <dgm:cxn modelId="{D4488C49-8A15-414E-BDF3-5E11FF32FF17}" type="presParOf" srcId="{E766BED2-78D7-A243-9DA9-719947D241EF}" destId="{81DEE6D9-F16E-E44F-AD90-6D037D2FC6C8}" srcOrd="1" destOrd="0" presId="urn:microsoft.com/office/officeart/2005/8/layout/orgChart1"/>
    <dgm:cxn modelId="{0BCBE291-D7DD-C34F-85F0-30888543E980}" type="presParOf" srcId="{0C5E2947-97A9-A845-BCF4-F1F7380201BA}" destId="{9BCD1624-B849-3849-AF78-A9E5C302EE3C}" srcOrd="1" destOrd="0" presId="urn:microsoft.com/office/officeart/2005/8/layout/orgChart1"/>
    <dgm:cxn modelId="{4A185182-43C0-2643-9D05-9914E753EC7E}" type="presParOf" srcId="{9BCD1624-B849-3849-AF78-A9E5C302EE3C}" destId="{E55EDDDF-2306-E043-B2AE-E432EF02D1A6}" srcOrd="0" destOrd="0" presId="urn:microsoft.com/office/officeart/2005/8/layout/orgChart1"/>
    <dgm:cxn modelId="{D518A733-0852-C94C-992D-3541A35B65F8}" type="presParOf" srcId="{9BCD1624-B849-3849-AF78-A9E5C302EE3C}" destId="{B236D471-DAEE-FB48-9CFA-42A7D89E791B}" srcOrd="1" destOrd="0" presId="urn:microsoft.com/office/officeart/2005/8/layout/orgChart1"/>
    <dgm:cxn modelId="{083FF3F9-2454-9C41-9CA1-5B3A9F0F2CCD}" type="presParOf" srcId="{B236D471-DAEE-FB48-9CFA-42A7D89E791B}" destId="{9B5CCFC6-A449-5743-8786-FA149CC89A77}" srcOrd="0" destOrd="0" presId="urn:microsoft.com/office/officeart/2005/8/layout/orgChart1"/>
    <dgm:cxn modelId="{A8FC8EB9-4252-DA4C-8EA4-E31EF4594596}" type="presParOf" srcId="{9B5CCFC6-A449-5743-8786-FA149CC89A77}" destId="{1B1C364F-83E4-6E41-88B7-F6761C22AD66}" srcOrd="0" destOrd="0" presId="urn:microsoft.com/office/officeart/2005/8/layout/orgChart1"/>
    <dgm:cxn modelId="{ECBFB52C-A7F1-B047-9985-F45C0C2B824E}" type="presParOf" srcId="{9B5CCFC6-A449-5743-8786-FA149CC89A77}" destId="{84CED549-57F2-5341-8DD6-BFC2644469D9}" srcOrd="1" destOrd="0" presId="urn:microsoft.com/office/officeart/2005/8/layout/orgChart1"/>
    <dgm:cxn modelId="{EB0C1EE1-EAA1-FF40-AC74-68B7FF68CEDE}" type="presParOf" srcId="{B236D471-DAEE-FB48-9CFA-42A7D89E791B}" destId="{01E3E37E-A3EA-DD48-B664-A0CEE194CC3E}" srcOrd="1" destOrd="0" presId="urn:microsoft.com/office/officeart/2005/8/layout/orgChart1"/>
    <dgm:cxn modelId="{ECED2782-9BD3-D441-A5EE-E4AF6FD442B6}" type="presParOf" srcId="{B236D471-DAEE-FB48-9CFA-42A7D89E791B}" destId="{C3843112-30FD-334B-A255-D48FC752C2B5}" srcOrd="2" destOrd="0" presId="urn:microsoft.com/office/officeart/2005/8/layout/orgChart1"/>
    <dgm:cxn modelId="{248B1968-5E2F-1146-B15E-C3C2787BE1C5}" type="presParOf" srcId="{9BCD1624-B849-3849-AF78-A9E5C302EE3C}" destId="{434A0115-A4F7-1944-AADE-8F10CF1053D0}" srcOrd="2" destOrd="0" presId="urn:microsoft.com/office/officeart/2005/8/layout/orgChart1"/>
    <dgm:cxn modelId="{61760E6B-307A-5C41-BD7D-F57C49565550}" type="presParOf" srcId="{9BCD1624-B849-3849-AF78-A9E5C302EE3C}" destId="{09E73582-7047-1045-9B96-99E061D9D29D}" srcOrd="3" destOrd="0" presId="urn:microsoft.com/office/officeart/2005/8/layout/orgChart1"/>
    <dgm:cxn modelId="{F66DA34A-7215-8640-BC3A-5AB35F4BAFC3}" type="presParOf" srcId="{09E73582-7047-1045-9B96-99E061D9D29D}" destId="{59BE0597-D438-4349-B617-7EEFC812BE3D}" srcOrd="0" destOrd="0" presId="urn:microsoft.com/office/officeart/2005/8/layout/orgChart1"/>
    <dgm:cxn modelId="{912FB2B9-030E-CE48-8731-08467EA803C4}" type="presParOf" srcId="{59BE0597-D438-4349-B617-7EEFC812BE3D}" destId="{E0AE969D-92CC-384B-A0E8-053C7CE9474E}" srcOrd="0" destOrd="0" presId="urn:microsoft.com/office/officeart/2005/8/layout/orgChart1"/>
    <dgm:cxn modelId="{98667532-7468-1144-9C06-7385D584F31E}" type="presParOf" srcId="{59BE0597-D438-4349-B617-7EEFC812BE3D}" destId="{CE0095BC-573B-6A4E-B84C-26A5E10210AA}" srcOrd="1" destOrd="0" presId="urn:microsoft.com/office/officeart/2005/8/layout/orgChart1"/>
    <dgm:cxn modelId="{19C92724-E3DA-DC4C-8E65-A416CC5A5E63}" type="presParOf" srcId="{09E73582-7047-1045-9B96-99E061D9D29D}" destId="{5A063966-B524-4F41-96C9-D7149637E010}" srcOrd="1" destOrd="0" presId="urn:microsoft.com/office/officeart/2005/8/layout/orgChart1"/>
    <dgm:cxn modelId="{78468F28-CC5E-F34E-95C5-FF181AD17F66}" type="presParOf" srcId="{09E73582-7047-1045-9B96-99E061D9D29D}" destId="{DC3EC67D-D79A-034F-BFEC-B16F09608E22}" srcOrd="2" destOrd="0" presId="urn:microsoft.com/office/officeart/2005/8/layout/orgChart1"/>
    <dgm:cxn modelId="{6E94CD7C-E26B-9340-8B4C-E5993B92A65B}" type="presParOf" srcId="{9BCD1624-B849-3849-AF78-A9E5C302EE3C}" destId="{77391D90-FCEA-7D47-A381-961AAD6F7966}" srcOrd="4" destOrd="0" presId="urn:microsoft.com/office/officeart/2005/8/layout/orgChart1"/>
    <dgm:cxn modelId="{91A25041-1663-7940-9F36-C1F3D82135E7}" type="presParOf" srcId="{9BCD1624-B849-3849-AF78-A9E5C302EE3C}" destId="{EFA5C1E9-5828-7946-A68F-F3542FEBF7E3}" srcOrd="5" destOrd="0" presId="urn:microsoft.com/office/officeart/2005/8/layout/orgChart1"/>
    <dgm:cxn modelId="{A69A4E1D-4EA4-4E41-A272-F4A4711F5C4E}" type="presParOf" srcId="{EFA5C1E9-5828-7946-A68F-F3542FEBF7E3}" destId="{07F2A17D-9051-3B4B-BA63-F36AFACE56E4}" srcOrd="0" destOrd="0" presId="urn:microsoft.com/office/officeart/2005/8/layout/orgChart1"/>
    <dgm:cxn modelId="{AACE9EFD-915A-BC43-B862-8F1A317B7375}" type="presParOf" srcId="{07F2A17D-9051-3B4B-BA63-F36AFACE56E4}" destId="{9162F0AD-4247-5446-A5F1-83E97AF6B9FF}" srcOrd="0" destOrd="0" presId="urn:microsoft.com/office/officeart/2005/8/layout/orgChart1"/>
    <dgm:cxn modelId="{86DC3A27-2673-B14A-94BD-1F3FA6F144A9}" type="presParOf" srcId="{07F2A17D-9051-3B4B-BA63-F36AFACE56E4}" destId="{4C03AC50-1AA2-8142-845A-527F6D371A94}" srcOrd="1" destOrd="0" presId="urn:microsoft.com/office/officeart/2005/8/layout/orgChart1"/>
    <dgm:cxn modelId="{6EC16210-4A1B-364E-BA48-91F8E6658420}" type="presParOf" srcId="{EFA5C1E9-5828-7946-A68F-F3542FEBF7E3}" destId="{8D8FD9B0-6E8F-2443-9850-F43D9D87A2C9}" srcOrd="1" destOrd="0" presId="urn:microsoft.com/office/officeart/2005/8/layout/orgChart1"/>
    <dgm:cxn modelId="{9D2ECFE9-C8EB-8743-BADB-8825402F0BF9}" type="presParOf" srcId="{EFA5C1E9-5828-7946-A68F-F3542FEBF7E3}" destId="{9F2DD8A1-E00D-7C40-849B-C29F525A521A}" srcOrd="2" destOrd="0" presId="urn:microsoft.com/office/officeart/2005/8/layout/orgChart1"/>
    <dgm:cxn modelId="{437C1A37-1DEF-3E46-B0EC-ADC6E3A3AE54}" type="presParOf" srcId="{0C5E2947-97A9-A845-BCF4-F1F7380201BA}" destId="{CDD8B93D-AADD-5046-8213-0D3ADC285EBE}" srcOrd="2" destOrd="0" presId="urn:microsoft.com/office/officeart/2005/8/layout/orgChart1"/>
    <dgm:cxn modelId="{E4F29527-9F84-B740-80AF-DFC8CCBE03FB}" type="presParOf" srcId="{CDD8B93D-AADD-5046-8213-0D3ADC285EBE}" destId="{247D7599-FA52-8642-9A4C-6EFDB4AE7C3D}" srcOrd="0" destOrd="0" presId="urn:microsoft.com/office/officeart/2005/8/layout/orgChart1"/>
    <dgm:cxn modelId="{0AE37836-C9FD-3A42-A389-EE1F780CD060}" type="presParOf" srcId="{CDD8B93D-AADD-5046-8213-0D3ADC285EBE}" destId="{D78065FA-5329-EA41-AE45-292B72C9847E}" srcOrd="1" destOrd="0" presId="urn:microsoft.com/office/officeart/2005/8/layout/orgChart1"/>
    <dgm:cxn modelId="{00F78FD7-B5B2-FD4C-889B-4C6FD8A4AFC7}" type="presParOf" srcId="{D78065FA-5329-EA41-AE45-292B72C9847E}" destId="{959017F4-74F7-604B-B628-B5D607592F8A}" srcOrd="0" destOrd="0" presId="urn:microsoft.com/office/officeart/2005/8/layout/orgChart1"/>
    <dgm:cxn modelId="{06C718D6-62F6-FA42-B674-B972078A6628}" type="presParOf" srcId="{959017F4-74F7-604B-B628-B5D607592F8A}" destId="{3A813A10-8176-6446-8949-CA8F2E8AB57E}" srcOrd="0" destOrd="0" presId="urn:microsoft.com/office/officeart/2005/8/layout/orgChart1"/>
    <dgm:cxn modelId="{655356CF-A5DA-3948-9D9C-D6EB3DFB7B67}" type="presParOf" srcId="{959017F4-74F7-604B-B628-B5D607592F8A}" destId="{86E04A23-42F1-3141-B807-B7CBF2F578DC}" srcOrd="1" destOrd="0" presId="urn:microsoft.com/office/officeart/2005/8/layout/orgChart1"/>
    <dgm:cxn modelId="{C803C3F5-5AE0-884D-BE9F-FDED750D35BD}" type="presParOf" srcId="{D78065FA-5329-EA41-AE45-292B72C9847E}" destId="{D796D863-F1FB-EA40-A44B-D35069B8138F}" srcOrd="1" destOrd="0" presId="urn:microsoft.com/office/officeart/2005/8/layout/orgChart1"/>
    <dgm:cxn modelId="{F33709A2-D2FA-274B-B495-9CE0168F737C}" type="presParOf" srcId="{D78065FA-5329-EA41-AE45-292B72C9847E}" destId="{94484DF9-B746-CD44-9088-282193620B0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00B0A0-ABBC-404E-9DB1-0394AB0494F4}" type="doc">
      <dgm:prSet loTypeId="urn:microsoft.com/office/officeart/2005/8/layout/vList5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E9B6005-2F48-984B-AC60-1540294CA40F}">
      <dgm:prSet phldrT="[Text]" custT="1"/>
      <dgm:spPr/>
      <dgm:t>
        <a:bodyPr/>
        <a:lstStyle/>
        <a:p>
          <a:r>
            <a:rPr lang="en-US" sz="3000" b="1" i="0" u="none" strike="noStrike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Adopt Curriculum A</a:t>
          </a:r>
          <a:endParaRPr lang="en-US" sz="3000">
            <a:solidFill>
              <a:schemeClr val="bg1"/>
            </a:solidFill>
          </a:endParaRPr>
        </a:p>
      </dgm:t>
    </dgm:pt>
    <dgm:pt modelId="{A9DD51C8-D91C-2943-BCC9-FACAAFB84944}" type="parTrans" cxnId="{7E7E1941-FFE5-1643-8B16-D51B3F29D3AB}">
      <dgm:prSet/>
      <dgm:spPr/>
      <dgm:t>
        <a:bodyPr/>
        <a:lstStyle/>
        <a:p>
          <a:endParaRPr lang="en-US"/>
        </a:p>
      </dgm:t>
    </dgm:pt>
    <dgm:pt modelId="{BC785AB3-FDD6-F847-9DBF-4379A481BEE7}" type="sibTrans" cxnId="{7E7E1941-FFE5-1643-8B16-D51B3F29D3AB}">
      <dgm:prSet/>
      <dgm:spPr/>
      <dgm:t>
        <a:bodyPr/>
        <a:lstStyle/>
        <a:p>
          <a:endParaRPr lang="en-US"/>
        </a:p>
      </dgm:t>
    </dgm:pt>
    <dgm:pt modelId="{E7324EBC-FC1B-EE43-AC0B-4037B0EE175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Balanced Improvement</a:t>
          </a:r>
          <a:r>
            <a:rPr lang="en-US" b="0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Curriculum A demonstrates significant improvement in both proficiency and applications scores. </a:t>
          </a:r>
          <a:endParaRPr lang="en-US"/>
        </a:p>
      </dgm:t>
    </dgm:pt>
    <dgm:pt modelId="{B83F8D09-2571-7A46-89A8-D7855B2FE1F0}" type="parTrans" cxnId="{D1D5FF45-6281-104B-9BCD-266869330B04}">
      <dgm:prSet/>
      <dgm:spPr/>
      <dgm:t>
        <a:bodyPr/>
        <a:lstStyle/>
        <a:p>
          <a:endParaRPr lang="en-US"/>
        </a:p>
      </dgm:t>
    </dgm:pt>
    <dgm:pt modelId="{CF4AB9D3-216A-4545-B685-8FE4943540D2}" type="sibTrans" cxnId="{D1D5FF45-6281-104B-9BCD-266869330B04}">
      <dgm:prSet/>
      <dgm:spPr/>
      <dgm:t>
        <a:bodyPr/>
        <a:lstStyle/>
        <a:p>
          <a:endParaRPr lang="en-US"/>
        </a:p>
      </dgm:t>
    </dgm:pt>
    <dgm:pt modelId="{A5FF94F0-8AFF-B44A-8C9E-7D48EA62D1A7}">
      <dgm:prSet phldrT="[Text]" custT="1"/>
      <dgm:spPr/>
      <dgm:t>
        <a:bodyPr/>
        <a:lstStyle/>
        <a:p>
          <a:r>
            <a:rPr lang="en-US" sz="3000" b="1" i="0" u="none" strike="noStrike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Do Not Adopt Curriculum B</a:t>
          </a:r>
          <a:endParaRPr lang="en-US" sz="3000">
            <a:solidFill>
              <a:schemeClr val="bg1"/>
            </a:solidFill>
          </a:endParaRPr>
        </a:p>
      </dgm:t>
    </dgm:pt>
    <dgm:pt modelId="{DD2BB4DF-6750-D24D-8571-FEDA18AD53AF}" type="parTrans" cxnId="{866F8AA5-78E5-C74C-BF47-38DC7800ACCB}">
      <dgm:prSet/>
      <dgm:spPr/>
      <dgm:t>
        <a:bodyPr/>
        <a:lstStyle/>
        <a:p>
          <a:endParaRPr lang="en-US"/>
        </a:p>
      </dgm:t>
    </dgm:pt>
    <dgm:pt modelId="{403EC7C7-7C66-CD4D-A452-D1D41498599B}" type="sibTrans" cxnId="{866F8AA5-78E5-C74C-BF47-38DC7800ACCB}">
      <dgm:prSet/>
      <dgm:spPr/>
      <dgm:t>
        <a:bodyPr/>
        <a:lstStyle/>
        <a:p>
          <a:endParaRPr lang="en-US"/>
        </a:p>
      </dgm:t>
    </dgm:pt>
    <dgm:pt modelId="{DC79F0A5-2ADA-3147-B23A-E155DF4D0169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While Curriculum B performs slightly better in proficiency scores, its significantly lower applications scores limit its overall effectiveness. </a:t>
          </a:r>
          <a:endParaRPr lang="en-US"/>
        </a:p>
      </dgm:t>
    </dgm:pt>
    <dgm:pt modelId="{C6A8F27F-1128-B943-8A56-BAC9398ED14A}" type="parTrans" cxnId="{021E4B20-0C73-5243-91A9-16A045FCE48A}">
      <dgm:prSet/>
      <dgm:spPr/>
      <dgm:t>
        <a:bodyPr/>
        <a:lstStyle/>
        <a:p>
          <a:endParaRPr lang="en-US"/>
        </a:p>
      </dgm:t>
    </dgm:pt>
    <dgm:pt modelId="{60D48FF0-1404-214F-B4F1-7AF2A77E4EE4}" type="sibTrans" cxnId="{021E4B20-0C73-5243-91A9-16A045FCE48A}">
      <dgm:prSet/>
      <dgm:spPr/>
      <dgm:t>
        <a:bodyPr/>
        <a:lstStyle/>
        <a:p>
          <a:endParaRPr lang="en-US"/>
        </a:p>
      </dgm:t>
    </dgm:pt>
    <dgm:pt modelId="{0E310A0D-2842-2946-B852-12D8DBFC726C}">
      <dgm:prSet phldrT="[Text]" custT="1"/>
      <dgm:spPr/>
      <dgm:t>
        <a:bodyPr/>
        <a:lstStyle/>
        <a:p>
          <a:r>
            <a:rPr lang="en-US" sz="3000" b="1" i="0" u="none" strike="noStrike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Replace Current Curriculum </a:t>
          </a:r>
          <a:endParaRPr lang="en-US" sz="3000" b="1">
            <a:solidFill>
              <a:schemeClr val="bg1"/>
            </a:solidFill>
          </a:endParaRPr>
        </a:p>
      </dgm:t>
    </dgm:pt>
    <dgm:pt modelId="{11247799-2542-4942-AA20-E3D30FA7738E}" type="parTrans" cxnId="{509FFC55-2F30-D14D-A658-6A8EF75C7755}">
      <dgm:prSet/>
      <dgm:spPr/>
      <dgm:t>
        <a:bodyPr/>
        <a:lstStyle/>
        <a:p>
          <a:endParaRPr lang="en-US"/>
        </a:p>
      </dgm:t>
    </dgm:pt>
    <dgm:pt modelId="{6E52D420-5894-CF43-B860-C7F944514912}" type="sibTrans" cxnId="{509FFC55-2F30-D14D-A658-6A8EF75C7755}">
      <dgm:prSet/>
      <dgm:spPr/>
      <dgm:t>
        <a:bodyPr/>
        <a:lstStyle/>
        <a:p>
          <a:endParaRPr lang="en-US"/>
        </a:p>
      </dgm:t>
    </dgm:pt>
    <dgm:pt modelId="{2EE33119-0311-144A-A8E4-83187FB73EE0}">
      <dgm:prSet phldrT="[Text]"/>
      <dgm:spPr/>
      <dgm:t>
        <a:bodyPr/>
        <a:lstStyle/>
        <a:p>
          <a:r>
            <a:rPr lang="en-US" b="0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The Current curriculum underperforms compared to Curriculum A in all metrics and should be replaced.</a:t>
          </a:r>
          <a:endParaRPr lang="en-US"/>
        </a:p>
      </dgm:t>
    </dgm:pt>
    <dgm:pt modelId="{D7D9ECC9-0237-BC46-8796-118DEC55BA0D}" type="parTrans" cxnId="{C23F8FA0-52E7-BF4C-BE7F-C02CE63EDE0E}">
      <dgm:prSet/>
      <dgm:spPr/>
      <dgm:t>
        <a:bodyPr/>
        <a:lstStyle/>
        <a:p>
          <a:endParaRPr lang="en-US"/>
        </a:p>
      </dgm:t>
    </dgm:pt>
    <dgm:pt modelId="{638E8AAC-EDF8-D444-B8C4-0CF7159854D7}" type="sibTrans" cxnId="{C23F8FA0-52E7-BF4C-BE7F-C02CE63EDE0E}">
      <dgm:prSet/>
      <dgm:spPr/>
      <dgm:t>
        <a:bodyPr/>
        <a:lstStyle/>
        <a:p>
          <a:endParaRPr lang="en-US"/>
        </a:p>
      </dgm:t>
    </dgm:pt>
    <dgm:pt modelId="{F4800169-5AB7-C547-B581-DE675C18669C}">
      <dgm:prSet/>
      <dgm:spPr/>
      <dgm:t>
        <a:bodyPr/>
        <a:lstStyle/>
        <a:p>
          <a:r>
            <a:rPr lang="en-US" b="1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Applications-Oriented</a:t>
          </a:r>
          <a:r>
            <a:rPr lang="en-US" b="0" i="0" u="none" strike="noStrike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The practical importance of applications scores makes Curriculum A the most suitable choice. </a:t>
          </a:r>
        </a:p>
      </dgm:t>
    </dgm:pt>
    <dgm:pt modelId="{9D07B97D-1CE6-714F-B7EE-D89FB847880D}" type="parTrans" cxnId="{F80A44ED-D039-924E-B1CE-0BA90B19B229}">
      <dgm:prSet/>
      <dgm:spPr/>
      <dgm:t>
        <a:bodyPr/>
        <a:lstStyle/>
        <a:p>
          <a:endParaRPr lang="en-US"/>
        </a:p>
      </dgm:t>
    </dgm:pt>
    <dgm:pt modelId="{593FC950-E4A5-2640-A3BB-7FE0F49A82C0}" type="sibTrans" cxnId="{F80A44ED-D039-924E-B1CE-0BA90B19B229}">
      <dgm:prSet/>
      <dgm:spPr/>
      <dgm:t>
        <a:bodyPr/>
        <a:lstStyle/>
        <a:p>
          <a:endParaRPr lang="en-US"/>
        </a:p>
      </dgm:t>
    </dgm:pt>
    <dgm:pt modelId="{5CAA6058-C5A6-014E-B798-ABAEA71897DD}" type="pres">
      <dgm:prSet presAssocID="{C700B0A0-ABBC-404E-9DB1-0394AB0494F4}" presName="Name0" presStyleCnt="0">
        <dgm:presLayoutVars>
          <dgm:dir/>
          <dgm:animLvl val="lvl"/>
          <dgm:resizeHandles val="exact"/>
        </dgm:presLayoutVars>
      </dgm:prSet>
      <dgm:spPr/>
    </dgm:pt>
    <dgm:pt modelId="{2F456DA0-900B-7741-96A6-44CD6713AD9E}" type="pres">
      <dgm:prSet presAssocID="{0E9B6005-2F48-984B-AC60-1540294CA40F}" presName="linNode" presStyleCnt="0"/>
      <dgm:spPr/>
    </dgm:pt>
    <dgm:pt modelId="{32ECFE1F-7E79-424C-96EA-9D8A8D7A9C4B}" type="pres">
      <dgm:prSet presAssocID="{0E9B6005-2F48-984B-AC60-1540294CA40F}" presName="parentText" presStyleLbl="node1" presStyleIdx="0" presStyleCnt="3" custScaleX="80932">
        <dgm:presLayoutVars>
          <dgm:chMax val="1"/>
          <dgm:bulletEnabled val="1"/>
        </dgm:presLayoutVars>
      </dgm:prSet>
      <dgm:spPr/>
    </dgm:pt>
    <dgm:pt modelId="{7B96D824-233A-1D4C-BCCE-50AA52EFBF33}" type="pres">
      <dgm:prSet presAssocID="{0E9B6005-2F48-984B-AC60-1540294CA40F}" presName="descendantText" presStyleLbl="alignAccFollowNode1" presStyleIdx="0" presStyleCnt="3">
        <dgm:presLayoutVars>
          <dgm:bulletEnabled val="1"/>
        </dgm:presLayoutVars>
      </dgm:prSet>
      <dgm:spPr/>
    </dgm:pt>
    <dgm:pt modelId="{E03A4B08-0C4A-744B-90CF-150C580DDBF9}" type="pres">
      <dgm:prSet presAssocID="{BC785AB3-FDD6-F847-9DBF-4379A481BEE7}" presName="sp" presStyleCnt="0"/>
      <dgm:spPr/>
    </dgm:pt>
    <dgm:pt modelId="{DD50370B-F930-124C-A1AD-D94EA88DBA68}" type="pres">
      <dgm:prSet presAssocID="{A5FF94F0-8AFF-B44A-8C9E-7D48EA62D1A7}" presName="linNode" presStyleCnt="0"/>
      <dgm:spPr/>
    </dgm:pt>
    <dgm:pt modelId="{B4D4026B-958A-DE4F-AF50-91DB276E4DE4}" type="pres">
      <dgm:prSet presAssocID="{A5FF94F0-8AFF-B44A-8C9E-7D48EA62D1A7}" presName="parentText" presStyleLbl="node1" presStyleIdx="1" presStyleCnt="3" custScaleX="80932">
        <dgm:presLayoutVars>
          <dgm:chMax val="1"/>
          <dgm:bulletEnabled val="1"/>
        </dgm:presLayoutVars>
      </dgm:prSet>
      <dgm:spPr/>
    </dgm:pt>
    <dgm:pt modelId="{C8507190-0AC5-8342-8BEA-82D70DB7145A}" type="pres">
      <dgm:prSet presAssocID="{A5FF94F0-8AFF-B44A-8C9E-7D48EA62D1A7}" presName="descendantText" presStyleLbl="alignAccFollowNode1" presStyleIdx="1" presStyleCnt="3">
        <dgm:presLayoutVars>
          <dgm:bulletEnabled val="1"/>
        </dgm:presLayoutVars>
      </dgm:prSet>
      <dgm:spPr/>
    </dgm:pt>
    <dgm:pt modelId="{B4673EA1-44EB-1B45-A16C-36BC08BC6041}" type="pres">
      <dgm:prSet presAssocID="{403EC7C7-7C66-CD4D-A452-D1D41498599B}" presName="sp" presStyleCnt="0"/>
      <dgm:spPr/>
    </dgm:pt>
    <dgm:pt modelId="{7E519DEA-D7B9-7F4D-9F4B-A2EF82B39F82}" type="pres">
      <dgm:prSet presAssocID="{0E310A0D-2842-2946-B852-12D8DBFC726C}" presName="linNode" presStyleCnt="0"/>
      <dgm:spPr/>
    </dgm:pt>
    <dgm:pt modelId="{F865763B-4316-164D-B377-EB3B83708AB3}" type="pres">
      <dgm:prSet presAssocID="{0E310A0D-2842-2946-B852-12D8DBFC726C}" presName="parentText" presStyleLbl="node1" presStyleIdx="2" presStyleCnt="3" custScaleX="80932">
        <dgm:presLayoutVars>
          <dgm:chMax val="1"/>
          <dgm:bulletEnabled val="1"/>
        </dgm:presLayoutVars>
      </dgm:prSet>
      <dgm:spPr/>
    </dgm:pt>
    <dgm:pt modelId="{882988F8-80DD-7F4D-A89B-C54212D90DA6}" type="pres">
      <dgm:prSet presAssocID="{0E310A0D-2842-2946-B852-12D8DBFC726C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B3A4B012-672F-984B-9BE6-2D75BE99AB8C}" type="presOf" srcId="{E7324EBC-FC1B-EE43-AC0B-4037B0EE1754}" destId="{7B96D824-233A-1D4C-BCCE-50AA52EFBF33}" srcOrd="0" destOrd="0" presId="urn:microsoft.com/office/officeart/2005/8/layout/vList5"/>
    <dgm:cxn modelId="{C34B4320-3F5E-F340-9228-E0CF787AF371}" type="presOf" srcId="{DC79F0A5-2ADA-3147-B23A-E155DF4D0169}" destId="{C8507190-0AC5-8342-8BEA-82D70DB7145A}" srcOrd="0" destOrd="0" presId="urn:microsoft.com/office/officeart/2005/8/layout/vList5"/>
    <dgm:cxn modelId="{021E4B20-0C73-5243-91A9-16A045FCE48A}" srcId="{A5FF94F0-8AFF-B44A-8C9E-7D48EA62D1A7}" destId="{DC79F0A5-2ADA-3147-B23A-E155DF4D0169}" srcOrd="0" destOrd="0" parTransId="{C6A8F27F-1128-B943-8A56-BAC9398ED14A}" sibTransId="{60D48FF0-1404-214F-B4F1-7AF2A77E4EE4}"/>
    <dgm:cxn modelId="{7E7E1941-FFE5-1643-8B16-D51B3F29D3AB}" srcId="{C700B0A0-ABBC-404E-9DB1-0394AB0494F4}" destId="{0E9B6005-2F48-984B-AC60-1540294CA40F}" srcOrd="0" destOrd="0" parTransId="{A9DD51C8-D91C-2943-BCC9-FACAAFB84944}" sibTransId="{BC785AB3-FDD6-F847-9DBF-4379A481BEE7}"/>
    <dgm:cxn modelId="{D1D5FF45-6281-104B-9BCD-266869330B04}" srcId="{0E9B6005-2F48-984B-AC60-1540294CA40F}" destId="{E7324EBC-FC1B-EE43-AC0B-4037B0EE1754}" srcOrd="0" destOrd="0" parTransId="{B83F8D09-2571-7A46-89A8-D7855B2FE1F0}" sibTransId="{CF4AB9D3-216A-4545-B685-8FE4943540D2}"/>
    <dgm:cxn modelId="{509FFC55-2F30-D14D-A658-6A8EF75C7755}" srcId="{C700B0A0-ABBC-404E-9DB1-0394AB0494F4}" destId="{0E310A0D-2842-2946-B852-12D8DBFC726C}" srcOrd="2" destOrd="0" parTransId="{11247799-2542-4942-AA20-E3D30FA7738E}" sibTransId="{6E52D420-5894-CF43-B860-C7F944514912}"/>
    <dgm:cxn modelId="{1EBB9D6D-F937-9847-9BF7-A6687016BAD5}" type="presOf" srcId="{0E9B6005-2F48-984B-AC60-1540294CA40F}" destId="{32ECFE1F-7E79-424C-96EA-9D8A8D7A9C4B}" srcOrd="0" destOrd="0" presId="urn:microsoft.com/office/officeart/2005/8/layout/vList5"/>
    <dgm:cxn modelId="{758FDA75-5192-5443-BE38-0CE92888D3D2}" type="presOf" srcId="{C700B0A0-ABBC-404E-9DB1-0394AB0494F4}" destId="{5CAA6058-C5A6-014E-B798-ABAEA71897DD}" srcOrd="0" destOrd="0" presId="urn:microsoft.com/office/officeart/2005/8/layout/vList5"/>
    <dgm:cxn modelId="{7FE2BA90-03A4-4D4F-906F-A96921C42B6E}" type="presOf" srcId="{2EE33119-0311-144A-A8E4-83187FB73EE0}" destId="{882988F8-80DD-7F4D-A89B-C54212D90DA6}" srcOrd="0" destOrd="0" presId="urn:microsoft.com/office/officeart/2005/8/layout/vList5"/>
    <dgm:cxn modelId="{C23F8FA0-52E7-BF4C-BE7F-C02CE63EDE0E}" srcId="{0E310A0D-2842-2946-B852-12D8DBFC726C}" destId="{2EE33119-0311-144A-A8E4-83187FB73EE0}" srcOrd="0" destOrd="0" parTransId="{D7D9ECC9-0237-BC46-8796-118DEC55BA0D}" sibTransId="{638E8AAC-EDF8-D444-B8C4-0CF7159854D7}"/>
    <dgm:cxn modelId="{866F8AA5-78E5-C74C-BF47-38DC7800ACCB}" srcId="{C700B0A0-ABBC-404E-9DB1-0394AB0494F4}" destId="{A5FF94F0-8AFF-B44A-8C9E-7D48EA62D1A7}" srcOrd="1" destOrd="0" parTransId="{DD2BB4DF-6750-D24D-8571-FEDA18AD53AF}" sibTransId="{403EC7C7-7C66-CD4D-A452-D1D41498599B}"/>
    <dgm:cxn modelId="{EE3ED5A6-BE87-1448-9BDC-5FBB0A7F0EA7}" type="presOf" srcId="{A5FF94F0-8AFF-B44A-8C9E-7D48EA62D1A7}" destId="{B4D4026B-958A-DE4F-AF50-91DB276E4DE4}" srcOrd="0" destOrd="0" presId="urn:microsoft.com/office/officeart/2005/8/layout/vList5"/>
    <dgm:cxn modelId="{328974B4-2BB8-8741-ACED-5D45BA8DC74A}" type="presOf" srcId="{0E310A0D-2842-2946-B852-12D8DBFC726C}" destId="{F865763B-4316-164D-B377-EB3B83708AB3}" srcOrd="0" destOrd="0" presId="urn:microsoft.com/office/officeart/2005/8/layout/vList5"/>
    <dgm:cxn modelId="{F80A44ED-D039-924E-B1CE-0BA90B19B229}" srcId="{0E9B6005-2F48-984B-AC60-1540294CA40F}" destId="{F4800169-5AB7-C547-B581-DE675C18669C}" srcOrd="1" destOrd="0" parTransId="{9D07B97D-1CE6-714F-B7EE-D89FB847880D}" sibTransId="{593FC950-E4A5-2640-A3BB-7FE0F49A82C0}"/>
    <dgm:cxn modelId="{EC024DFF-216B-A345-8BB2-702CB3B42F55}" type="presOf" srcId="{F4800169-5AB7-C547-B581-DE675C18669C}" destId="{7B96D824-233A-1D4C-BCCE-50AA52EFBF33}" srcOrd="0" destOrd="1" presId="urn:microsoft.com/office/officeart/2005/8/layout/vList5"/>
    <dgm:cxn modelId="{351D8E7E-78AD-2F4E-B64D-6F0038B1DD03}" type="presParOf" srcId="{5CAA6058-C5A6-014E-B798-ABAEA71897DD}" destId="{2F456DA0-900B-7741-96A6-44CD6713AD9E}" srcOrd="0" destOrd="0" presId="urn:microsoft.com/office/officeart/2005/8/layout/vList5"/>
    <dgm:cxn modelId="{1A31A3E0-C191-D045-9912-8F9EF1F72894}" type="presParOf" srcId="{2F456DA0-900B-7741-96A6-44CD6713AD9E}" destId="{32ECFE1F-7E79-424C-96EA-9D8A8D7A9C4B}" srcOrd="0" destOrd="0" presId="urn:microsoft.com/office/officeart/2005/8/layout/vList5"/>
    <dgm:cxn modelId="{D5C66968-B9AC-B148-91A6-AC19923055AF}" type="presParOf" srcId="{2F456DA0-900B-7741-96A6-44CD6713AD9E}" destId="{7B96D824-233A-1D4C-BCCE-50AA52EFBF33}" srcOrd="1" destOrd="0" presId="urn:microsoft.com/office/officeart/2005/8/layout/vList5"/>
    <dgm:cxn modelId="{05A218BF-D207-954E-92D9-076EB7DF14B2}" type="presParOf" srcId="{5CAA6058-C5A6-014E-B798-ABAEA71897DD}" destId="{E03A4B08-0C4A-744B-90CF-150C580DDBF9}" srcOrd="1" destOrd="0" presId="urn:microsoft.com/office/officeart/2005/8/layout/vList5"/>
    <dgm:cxn modelId="{0F7911FE-3086-424E-A50A-53F803CBCFB4}" type="presParOf" srcId="{5CAA6058-C5A6-014E-B798-ABAEA71897DD}" destId="{DD50370B-F930-124C-A1AD-D94EA88DBA68}" srcOrd="2" destOrd="0" presId="urn:microsoft.com/office/officeart/2005/8/layout/vList5"/>
    <dgm:cxn modelId="{5891F734-26D8-6546-814D-16E1960F80AC}" type="presParOf" srcId="{DD50370B-F930-124C-A1AD-D94EA88DBA68}" destId="{B4D4026B-958A-DE4F-AF50-91DB276E4DE4}" srcOrd="0" destOrd="0" presId="urn:microsoft.com/office/officeart/2005/8/layout/vList5"/>
    <dgm:cxn modelId="{D084426B-D8BE-4A4D-9618-3FF9DBA5C4C3}" type="presParOf" srcId="{DD50370B-F930-124C-A1AD-D94EA88DBA68}" destId="{C8507190-0AC5-8342-8BEA-82D70DB7145A}" srcOrd="1" destOrd="0" presId="urn:microsoft.com/office/officeart/2005/8/layout/vList5"/>
    <dgm:cxn modelId="{175AA523-A103-DD46-BF24-272921B942F8}" type="presParOf" srcId="{5CAA6058-C5A6-014E-B798-ABAEA71897DD}" destId="{B4673EA1-44EB-1B45-A16C-36BC08BC6041}" srcOrd="3" destOrd="0" presId="urn:microsoft.com/office/officeart/2005/8/layout/vList5"/>
    <dgm:cxn modelId="{E85A1621-5A6B-404B-BE33-61D781510C21}" type="presParOf" srcId="{5CAA6058-C5A6-014E-B798-ABAEA71897DD}" destId="{7E519DEA-D7B9-7F4D-9F4B-A2EF82B39F82}" srcOrd="4" destOrd="0" presId="urn:microsoft.com/office/officeart/2005/8/layout/vList5"/>
    <dgm:cxn modelId="{EF6B7ECC-1430-2E4B-9001-F7D43CBCB550}" type="presParOf" srcId="{7E519DEA-D7B9-7F4D-9F4B-A2EF82B39F82}" destId="{F865763B-4316-164D-B377-EB3B83708AB3}" srcOrd="0" destOrd="0" presId="urn:microsoft.com/office/officeart/2005/8/layout/vList5"/>
    <dgm:cxn modelId="{FB2CB8BE-EC18-5E47-9169-9FF8D428313F}" type="presParOf" srcId="{7E519DEA-D7B9-7F4D-9F4B-A2EF82B39F82}" destId="{882988F8-80DD-7F4D-A89B-C54212D90DA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4AA99A-93B4-974D-AE2F-84D52E790549}" type="doc">
      <dgm:prSet loTypeId="urn:microsoft.com/office/officeart/2005/8/layout/hierarchy4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D02094C-5EFD-4949-A17A-DF04466F31B1}">
      <dgm:prSet phldrT="[Text]" custT="1"/>
      <dgm:spPr/>
      <dgm:t>
        <a:bodyPr/>
        <a:lstStyle/>
        <a:p>
          <a:r>
            <a:rPr lang="en-US" sz="2800" b="1" i="0" u="none"/>
            <a:t>Difference-in-Differences Results</a:t>
          </a:r>
          <a:endParaRPr lang="en-US" sz="2800"/>
        </a:p>
      </dgm:t>
    </dgm:pt>
    <dgm:pt modelId="{74194996-45F0-0246-ACFD-10D774088554}" type="parTrans" cxnId="{E8E886D9-9C1D-AE4A-A816-B9643B205276}">
      <dgm:prSet/>
      <dgm:spPr/>
      <dgm:t>
        <a:bodyPr/>
        <a:lstStyle/>
        <a:p>
          <a:endParaRPr lang="en-US"/>
        </a:p>
      </dgm:t>
    </dgm:pt>
    <dgm:pt modelId="{76D71D91-C13C-F247-979F-37450B10B23F}" type="sibTrans" cxnId="{E8E886D9-9C1D-AE4A-A816-B9643B205276}">
      <dgm:prSet/>
      <dgm:spPr/>
      <dgm:t>
        <a:bodyPr/>
        <a:lstStyle/>
        <a:p>
          <a:endParaRPr lang="en-US"/>
        </a:p>
      </dgm:t>
    </dgm:pt>
    <dgm:pt modelId="{8F2AC17B-616B-DB49-A294-A9D341335B86}">
      <dgm:prSet phldrT="[Text]"/>
      <dgm:spPr/>
      <dgm:t>
        <a:bodyPr/>
        <a:lstStyle/>
        <a:p>
          <a:r>
            <a:rPr lang="en-US" b="1" i="0" u="none"/>
            <a:t>Curriculum B</a:t>
          </a:r>
          <a:endParaRPr lang="en-US"/>
        </a:p>
      </dgm:t>
    </dgm:pt>
    <dgm:pt modelId="{2CD4D914-9694-F840-8C54-B2E726A23DB8}" type="parTrans" cxnId="{776A467B-F980-B741-B5A2-BDDACB2C51CB}">
      <dgm:prSet/>
      <dgm:spPr/>
      <dgm:t>
        <a:bodyPr/>
        <a:lstStyle/>
        <a:p>
          <a:endParaRPr lang="en-US"/>
        </a:p>
      </dgm:t>
    </dgm:pt>
    <dgm:pt modelId="{D8C401EA-AF7A-6446-8D94-3CBFC4A23C5D}" type="sibTrans" cxnId="{776A467B-F980-B741-B5A2-BDDACB2C51CB}">
      <dgm:prSet/>
      <dgm:spPr/>
      <dgm:t>
        <a:bodyPr/>
        <a:lstStyle/>
        <a:p>
          <a:endParaRPr lang="en-US"/>
        </a:p>
      </dgm:t>
    </dgm:pt>
    <dgm:pt modelId="{87F873B3-5234-C846-B4C2-F9CBA037E12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u="none"/>
            <a:t>Interaction Term (</a:t>
          </a:r>
          <a:r>
            <a:rPr lang="en-US" b="0" i="0" u="none" err="1"/>
            <a:t>treatB:Post</a:t>
          </a:r>
          <a:r>
            <a:rPr lang="en-US" b="0" i="0" u="none"/>
            <a:t>): </a:t>
          </a:r>
          <a:r>
            <a:rPr lang="en-US" b="1" i="0" u="none"/>
            <a:t>-1.464e+12</a:t>
          </a:r>
          <a:r>
            <a:rPr lang="en-US" b="0" i="0" u="none"/>
            <a:t> (non-significant) </a:t>
          </a:r>
        </a:p>
        <a:p>
          <a:pPr>
            <a:buFont typeface="Arial" panose="020B0604020202020204" pitchFamily="34" charset="0"/>
            <a:buChar char="•"/>
          </a:pPr>
          <a:r>
            <a:rPr lang="en-US" b="0" i="0" u="none"/>
            <a:t>Likely due to multicollinearity or data inconsistencies. </a:t>
          </a:r>
          <a:endParaRPr lang="en-US"/>
        </a:p>
      </dgm:t>
    </dgm:pt>
    <dgm:pt modelId="{D08B12E1-35E6-E74F-92C9-5429DD470D36}" type="parTrans" cxnId="{560735D9-43AC-704C-BC24-D717B034FCD3}">
      <dgm:prSet/>
      <dgm:spPr/>
      <dgm:t>
        <a:bodyPr/>
        <a:lstStyle/>
        <a:p>
          <a:endParaRPr lang="en-US"/>
        </a:p>
      </dgm:t>
    </dgm:pt>
    <dgm:pt modelId="{4F11E0BC-A45F-6347-9ED7-D2572CE7BFAE}" type="sibTrans" cxnId="{560735D9-43AC-704C-BC24-D717B034FCD3}">
      <dgm:prSet/>
      <dgm:spPr/>
      <dgm:t>
        <a:bodyPr/>
        <a:lstStyle/>
        <a:p>
          <a:endParaRPr lang="en-US"/>
        </a:p>
      </dgm:t>
    </dgm:pt>
    <dgm:pt modelId="{8A25732E-8EB7-A744-9806-CF986295BC6A}">
      <dgm:prSet phldrT="[Text]"/>
      <dgm:spPr/>
      <dgm:t>
        <a:bodyPr/>
        <a:lstStyle/>
        <a:p>
          <a:r>
            <a:rPr lang="en-US" b="1" i="0" u="none"/>
            <a:t>Curriculum A</a:t>
          </a:r>
          <a:endParaRPr lang="en-US"/>
        </a:p>
      </dgm:t>
    </dgm:pt>
    <dgm:pt modelId="{9A96F678-ED9B-2F4E-A2E1-A946A8CB7F76}" type="sibTrans" cxnId="{57F71B13-8DED-D946-8512-B62D5F8C2C73}">
      <dgm:prSet/>
      <dgm:spPr/>
      <dgm:t>
        <a:bodyPr/>
        <a:lstStyle/>
        <a:p>
          <a:endParaRPr lang="en-US"/>
        </a:p>
      </dgm:t>
    </dgm:pt>
    <dgm:pt modelId="{BEAB4ACB-17C7-7443-8512-7353C9E695BF}" type="parTrans" cxnId="{57F71B13-8DED-D946-8512-B62D5F8C2C73}">
      <dgm:prSet/>
      <dgm:spPr/>
      <dgm:t>
        <a:bodyPr/>
        <a:lstStyle/>
        <a:p>
          <a:endParaRPr lang="en-US"/>
        </a:p>
      </dgm:t>
    </dgm:pt>
    <dgm:pt modelId="{64CF827C-2436-5043-8ABE-C6ED35AE2D2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0" i="0" u="none"/>
            <a:t>Interaction Term (</a:t>
          </a:r>
          <a:r>
            <a:rPr lang="en-US" b="0" i="0" u="none" err="1"/>
            <a:t>treatA:Post</a:t>
          </a:r>
          <a:r>
            <a:rPr lang="en-US" b="0" i="0" u="none"/>
            <a:t>): </a:t>
          </a:r>
          <a:r>
            <a:rPr lang="en-US" b="1" i="0" u="none"/>
            <a:t>+0.0193</a:t>
          </a:r>
          <a:r>
            <a:rPr lang="en-US" b="0" i="0" u="none"/>
            <a:t> (p &lt; 0.05) </a:t>
          </a:r>
        </a:p>
        <a:p>
          <a:pPr>
            <a:buFont typeface="Arial" panose="020B0604020202020204" pitchFamily="34" charset="0"/>
            <a:buChar char="•"/>
          </a:pPr>
          <a:r>
            <a:rPr lang="en-US" b="0" i="0" u="none"/>
            <a:t>Statistically significant improvement in Proficiency Scores compared to the Current curriculum. </a:t>
          </a:r>
          <a:endParaRPr lang="en-US"/>
        </a:p>
      </dgm:t>
    </dgm:pt>
    <dgm:pt modelId="{27986901-B391-0744-A000-03E8DD532AD6}" type="sibTrans" cxnId="{9A301040-3248-0B49-9B26-C1C7D6CF667F}">
      <dgm:prSet/>
      <dgm:spPr/>
      <dgm:t>
        <a:bodyPr/>
        <a:lstStyle/>
        <a:p>
          <a:endParaRPr lang="en-US"/>
        </a:p>
      </dgm:t>
    </dgm:pt>
    <dgm:pt modelId="{DA02800A-3F49-8548-ADC1-68E06C4A9BC4}" type="parTrans" cxnId="{9A301040-3248-0B49-9B26-C1C7D6CF667F}">
      <dgm:prSet/>
      <dgm:spPr/>
      <dgm:t>
        <a:bodyPr/>
        <a:lstStyle/>
        <a:p>
          <a:endParaRPr lang="en-US"/>
        </a:p>
      </dgm:t>
    </dgm:pt>
    <dgm:pt modelId="{F5D6A841-B637-584B-AAE3-662DFC57612A}" type="pres">
      <dgm:prSet presAssocID="{1D4AA99A-93B4-974D-AE2F-84D52E79054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05A75AF-D51D-F741-8D6C-886CE3B560EA}" type="pres">
      <dgm:prSet presAssocID="{DD02094C-5EFD-4949-A17A-DF04466F31B1}" presName="vertOne" presStyleCnt="0"/>
      <dgm:spPr/>
    </dgm:pt>
    <dgm:pt modelId="{49FBCF33-B659-A249-9053-0127CDD1C088}" type="pres">
      <dgm:prSet presAssocID="{DD02094C-5EFD-4949-A17A-DF04466F31B1}" presName="txOne" presStyleLbl="node0" presStyleIdx="0" presStyleCnt="1" custScaleY="65948">
        <dgm:presLayoutVars>
          <dgm:chPref val="3"/>
        </dgm:presLayoutVars>
      </dgm:prSet>
      <dgm:spPr/>
    </dgm:pt>
    <dgm:pt modelId="{7CD68749-9383-8646-B982-48476418C128}" type="pres">
      <dgm:prSet presAssocID="{DD02094C-5EFD-4949-A17A-DF04466F31B1}" presName="parTransOne" presStyleCnt="0"/>
      <dgm:spPr/>
    </dgm:pt>
    <dgm:pt modelId="{BF72CC11-F070-3245-A284-065438FD83B7}" type="pres">
      <dgm:prSet presAssocID="{DD02094C-5EFD-4949-A17A-DF04466F31B1}" presName="horzOne" presStyleCnt="0"/>
      <dgm:spPr/>
    </dgm:pt>
    <dgm:pt modelId="{A0AA57DB-BEA7-FB42-8526-F1012A8BC1AC}" type="pres">
      <dgm:prSet presAssocID="{8A25732E-8EB7-A744-9806-CF986295BC6A}" presName="vertTwo" presStyleCnt="0"/>
      <dgm:spPr/>
    </dgm:pt>
    <dgm:pt modelId="{8BB893D0-2148-D34A-9344-CE86B8867718}" type="pres">
      <dgm:prSet presAssocID="{8A25732E-8EB7-A744-9806-CF986295BC6A}" presName="txTwo" presStyleLbl="node2" presStyleIdx="0" presStyleCnt="2">
        <dgm:presLayoutVars>
          <dgm:chPref val="3"/>
        </dgm:presLayoutVars>
      </dgm:prSet>
      <dgm:spPr/>
    </dgm:pt>
    <dgm:pt modelId="{E7046FE5-8083-D34F-9052-49DDE8C57799}" type="pres">
      <dgm:prSet presAssocID="{8A25732E-8EB7-A744-9806-CF986295BC6A}" presName="parTransTwo" presStyleCnt="0"/>
      <dgm:spPr/>
    </dgm:pt>
    <dgm:pt modelId="{3B8B90D4-910D-954B-9A5E-14F1FB880C53}" type="pres">
      <dgm:prSet presAssocID="{8A25732E-8EB7-A744-9806-CF986295BC6A}" presName="horzTwo" presStyleCnt="0"/>
      <dgm:spPr/>
    </dgm:pt>
    <dgm:pt modelId="{D5B00B49-BA3E-3347-8F5B-718F1466B694}" type="pres">
      <dgm:prSet presAssocID="{8F2AC17B-616B-DB49-A294-A9D341335B86}" presName="vertThree" presStyleCnt="0"/>
      <dgm:spPr/>
    </dgm:pt>
    <dgm:pt modelId="{B2008B13-CD5D-C14D-89CC-CA7CF11409CE}" type="pres">
      <dgm:prSet presAssocID="{8F2AC17B-616B-DB49-A294-A9D341335B86}" presName="txThree" presStyleLbl="node3" presStyleIdx="0" presStyleCnt="2">
        <dgm:presLayoutVars>
          <dgm:chPref val="3"/>
        </dgm:presLayoutVars>
      </dgm:prSet>
      <dgm:spPr/>
    </dgm:pt>
    <dgm:pt modelId="{944AA291-C545-CF4E-81E5-DF9B6CC2638B}" type="pres">
      <dgm:prSet presAssocID="{8F2AC17B-616B-DB49-A294-A9D341335B86}" presName="horzThree" presStyleCnt="0"/>
      <dgm:spPr/>
    </dgm:pt>
    <dgm:pt modelId="{DC903A5C-C110-D04D-AB3B-E33C9DEF1521}" type="pres">
      <dgm:prSet presAssocID="{9A96F678-ED9B-2F4E-A2E1-A946A8CB7F76}" presName="sibSpaceTwo" presStyleCnt="0"/>
      <dgm:spPr/>
    </dgm:pt>
    <dgm:pt modelId="{A0B46B1A-4FDB-7241-95ED-24FBD3B91CCD}" type="pres">
      <dgm:prSet presAssocID="{64CF827C-2436-5043-8ABE-C6ED35AE2D2D}" presName="vertTwo" presStyleCnt="0"/>
      <dgm:spPr/>
    </dgm:pt>
    <dgm:pt modelId="{8585224F-012B-9D4A-A529-75F1951D0C47}" type="pres">
      <dgm:prSet presAssocID="{64CF827C-2436-5043-8ABE-C6ED35AE2D2D}" presName="txTwo" presStyleLbl="node2" presStyleIdx="1" presStyleCnt="2">
        <dgm:presLayoutVars>
          <dgm:chPref val="3"/>
        </dgm:presLayoutVars>
      </dgm:prSet>
      <dgm:spPr/>
    </dgm:pt>
    <dgm:pt modelId="{3A57874E-7938-7E44-8175-710160BDD9E4}" type="pres">
      <dgm:prSet presAssocID="{64CF827C-2436-5043-8ABE-C6ED35AE2D2D}" presName="parTransTwo" presStyleCnt="0"/>
      <dgm:spPr/>
    </dgm:pt>
    <dgm:pt modelId="{F157A354-92E1-FA4E-AA59-69BB6E2031A2}" type="pres">
      <dgm:prSet presAssocID="{64CF827C-2436-5043-8ABE-C6ED35AE2D2D}" presName="horzTwo" presStyleCnt="0"/>
      <dgm:spPr/>
    </dgm:pt>
    <dgm:pt modelId="{0320BF12-C709-D840-A233-F68E54A89355}" type="pres">
      <dgm:prSet presAssocID="{87F873B3-5234-C846-B4C2-F9CBA037E124}" presName="vertThree" presStyleCnt="0"/>
      <dgm:spPr/>
    </dgm:pt>
    <dgm:pt modelId="{D847A1B9-5EDC-B745-8A0C-4F93CE7199B4}" type="pres">
      <dgm:prSet presAssocID="{87F873B3-5234-C846-B4C2-F9CBA037E124}" presName="txThree" presStyleLbl="node3" presStyleIdx="1" presStyleCnt="2">
        <dgm:presLayoutVars>
          <dgm:chPref val="3"/>
        </dgm:presLayoutVars>
      </dgm:prSet>
      <dgm:spPr/>
    </dgm:pt>
    <dgm:pt modelId="{2D06CB00-6429-4D4A-A841-BF054A5F994E}" type="pres">
      <dgm:prSet presAssocID="{87F873B3-5234-C846-B4C2-F9CBA037E124}" presName="horzThree" presStyleCnt="0"/>
      <dgm:spPr/>
    </dgm:pt>
  </dgm:ptLst>
  <dgm:cxnLst>
    <dgm:cxn modelId="{57F71B13-8DED-D946-8512-B62D5F8C2C73}" srcId="{DD02094C-5EFD-4949-A17A-DF04466F31B1}" destId="{8A25732E-8EB7-A744-9806-CF986295BC6A}" srcOrd="0" destOrd="0" parTransId="{BEAB4ACB-17C7-7443-8512-7353C9E695BF}" sibTransId="{9A96F678-ED9B-2F4E-A2E1-A946A8CB7F76}"/>
    <dgm:cxn modelId="{9A301040-3248-0B49-9B26-C1C7D6CF667F}" srcId="{DD02094C-5EFD-4949-A17A-DF04466F31B1}" destId="{64CF827C-2436-5043-8ABE-C6ED35AE2D2D}" srcOrd="1" destOrd="0" parTransId="{DA02800A-3F49-8548-ADC1-68E06C4A9BC4}" sibTransId="{27986901-B391-0744-A000-03E8DD532AD6}"/>
    <dgm:cxn modelId="{20EF1351-4530-2246-8E96-6062A374D001}" type="presOf" srcId="{8F2AC17B-616B-DB49-A294-A9D341335B86}" destId="{B2008B13-CD5D-C14D-89CC-CA7CF11409CE}" srcOrd="0" destOrd="0" presId="urn:microsoft.com/office/officeart/2005/8/layout/hierarchy4"/>
    <dgm:cxn modelId="{5353AF58-2DAA-2349-94BD-690FD9E338BB}" type="presOf" srcId="{64CF827C-2436-5043-8ABE-C6ED35AE2D2D}" destId="{8585224F-012B-9D4A-A529-75F1951D0C47}" srcOrd="0" destOrd="0" presId="urn:microsoft.com/office/officeart/2005/8/layout/hierarchy4"/>
    <dgm:cxn modelId="{70B3475D-D47A-0C48-A6B1-21F6EF950687}" type="presOf" srcId="{87F873B3-5234-C846-B4C2-F9CBA037E124}" destId="{D847A1B9-5EDC-B745-8A0C-4F93CE7199B4}" srcOrd="0" destOrd="0" presId="urn:microsoft.com/office/officeart/2005/8/layout/hierarchy4"/>
    <dgm:cxn modelId="{0C9AEE6B-12F0-614F-90C9-C6DAA6490E7E}" type="presOf" srcId="{8A25732E-8EB7-A744-9806-CF986295BC6A}" destId="{8BB893D0-2148-D34A-9344-CE86B8867718}" srcOrd="0" destOrd="0" presId="urn:microsoft.com/office/officeart/2005/8/layout/hierarchy4"/>
    <dgm:cxn modelId="{776A467B-F980-B741-B5A2-BDDACB2C51CB}" srcId="{8A25732E-8EB7-A744-9806-CF986295BC6A}" destId="{8F2AC17B-616B-DB49-A294-A9D341335B86}" srcOrd="0" destOrd="0" parTransId="{2CD4D914-9694-F840-8C54-B2E726A23DB8}" sibTransId="{D8C401EA-AF7A-6446-8D94-3CBFC4A23C5D}"/>
    <dgm:cxn modelId="{36EC999F-2F9A-4B46-AC72-044D9DE47E2F}" type="presOf" srcId="{1D4AA99A-93B4-974D-AE2F-84D52E790549}" destId="{F5D6A841-B637-584B-AAE3-662DFC57612A}" srcOrd="0" destOrd="0" presId="urn:microsoft.com/office/officeart/2005/8/layout/hierarchy4"/>
    <dgm:cxn modelId="{AE49F1C4-BEB3-2841-ABBF-ABF9B13FBFE3}" type="presOf" srcId="{DD02094C-5EFD-4949-A17A-DF04466F31B1}" destId="{49FBCF33-B659-A249-9053-0127CDD1C088}" srcOrd="0" destOrd="0" presId="urn:microsoft.com/office/officeart/2005/8/layout/hierarchy4"/>
    <dgm:cxn modelId="{560735D9-43AC-704C-BC24-D717B034FCD3}" srcId="{64CF827C-2436-5043-8ABE-C6ED35AE2D2D}" destId="{87F873B3-5234-C846-B4C2-F9CBA037E124}" srcOrd="0" destOrd="0" parTransId="{D08B12E1-35E6-E74F-92C9-5429DD470D36}" sibTransId="{4F11E0BC-A45F-6347-9ED7-D2572CE7BFAE}"/>
    <dgm:cxn modelId="{E8E886D9-9C1D-AE4A-A816-B9643B205276}" srcId="{1D4AA99A-93B4-974D-AE2F-84D52E790549}" destId="{DD02094C-5EFD-4949-A17A-DF04466F31B1}" srcOrd="0" destOrd="0" parTransId="{74194996-45F0-0246-ACFD-10D774088554}" sibTransId="{76D71D91-C13C-F247-979F-37450B10B23F}"/>
    <dgm:cxn modelId="{90E3DF3C-7DFD-634D-9FC3-2CF409357DFD}" type="presParOf" srcId="{F5D6A841-B637-584B-AAE3-662DFC57612A}" destId="{D05A75AF-D51D-F741-8D6C-886CE3B560EA}" srcOrd="0" destOrd="0" presId="urn:microsoft.com/office/officeart/2005/8/layout/hierarchy4"/>
    <dgm:cxn modelId="{DD80DBE8-8C85-574F-A2FA-C479150B61B6}" type="presParOf" srcId="{D05A75AF-D51D-F741-8D6C-886CE3B560EA}" destId="{49FBCF33-B659-A249-9053-0127CDD1C088}" srcOrd="0" destOrd="0" presId="urn:microsoft.com/office/officeart/2005/8/layout/hierarchy4"/>
    <dgm:cxn modelId="{3A062CB8-124A-8A4B-82ED-79090A86A8E7}" type="presParOf" srcId="{D05A75AF-D51D-F741-8D6C-886CE3B560EA}" destId="{7CD68749-9383-8646-B982-48476418C128}" srcOrd="1" destOrd="0" presId="urn:microsoft.com/office/officeart/2005/8/layout/hierarchy4"/>
    <dgm:cxn modelId="{6CE89F26-D836-E543-A2A4-FC482B05E258}" type="presParOf" srcId="{D05A75AF-D51D-F741-8D6C-886CE3B560EA}" destId="{BF72CC11-F070-3245-A284-065438FD83B7}" srcOrd="2" destOrd="0" presId="urn:microsoft.com/office/officeart/2005/8/layout/hierarchy4"/>
    <dgm:cxn modelId="{449753CF-DEA3-8F4F-AB64-74C53D4CA3CB}" type="presParOf" srcId="{BF72CC11-F070-3245-A284-065438FD83B7}" destId="{A0AA57DB-BEA7-FB42-8526-F1012A8BC1AC}" srcOrd="0" destOrd="0" presId="urn:microsoft.com/office/officeart/2005/8/layout/hierarchy4"/>
    <dgm:cxn modelId="{9D09F3A5-3359-A74A-AD1E-FCBD72590652}" type="presParOf" srcId="{A0AA57DB-BEA7-FB42-8526-F1012A8BC1AC}" destId="{8BB893D0-2148-D34A-9344-CE86B8867718}" srcOrd="0" destOrd="0" presId="urn:microsoft.com/office/officeart/2005/8/layout/hierarchy4"/>
    <dgm:cxn modelId="{E8417B3B-3104-6A4E-8935-67C5C3925A8D}" type="presParOf" srcId="{A0AA57DB-BEA7-FB42-8526-F1012A8BC1AC}" destId="{E7046FE5-8083-D34F-9052-49DDE8C57799}" srcOrd="1" destOrd="0" presId="urn:microsoft.com/office/officeart/2005/8/layout/hierarchy4"/>
    <dgm:cxn modelId="{A351E889-01A2-EC4D-9B2C-3FC7BB99FE05}" type="presParOf" srcId="{A0AA57DB-BEA7-FB42-8526-F1012A8BC1AC}" destId="{3B8B90D4-910D-954B-9A5E-14F1FB880C53}" srcOrd="2" destOrd="0" presId="urn:microsoft.com/office/officeart/2005/8/layout/hierarchy4"/>
    <dgm:cxn modelId="{56015999-BA5C-354C-A3E8-AF1935F65315}" type="presParOf" srcId="{3B8B90D4-910D-954B-9A5E-14F1FB880C53}" destId="{D5B00B49-BA3E-3347-8F5B-718F1466B694}" srcOrd="0" destOrd="0" presId="urn:microsoft.com/office/officeart/2005/8/layout/hierarchy4"/>
    <dgm:cxn modelId="{646D2EA6-469A-424E-8A60-FF3EC988BCB2}" type="presParOf" srcId="{D5B00B49-BA3E-3347-8F5B-718F1466B694}" destId="{B2008B13-CD5D-C14D-89CC-CA7CF11409CE}" srcOrd="0" destOrd="0" presId="urn:microsoft.com/office/officeart/2005/8/layout/hierarchy4"/>
    <dgm:cxn modelId="{8BE3279A-474E-9840-91E4-85CCED941BFC}" type="presParOf" srcId="{D5B00B49-BA3E-3347-8F5B-718F1466B694}" destId="{944AA291-C545-CF4E-81E5-DF9B6CC2638B}" srcOrd="1" destOrd="0" presId="urn:microsoft.com/office/officeart/2005/8/layout/hierarchy4"/>
    <dgm:cxn modelId="{BF52C242-1E99-524C-A808-791835B95B85}" type="presParOf" srcId="{BF72CC11-F070-3245-A284-065438FD83B7}" destId="{DC903A5C-C110-D04D-AB3B-E33C9DEF1521}" srcOrd="1" destOrd="0" presId="urn:microsoft.com/office/officeart/2005/8/layout/hierarchy4"/>
    <dgm:cxn modelId="{CD6650C3-B89D-0F4D-8809-BE9FD792811F}" type="presParOf" srcId="{BF72CC11-F070-3245-A284-065438FD83B7}" destId="{A0B46B1A-4FDB-7241-95ED-24FBD3B91CCD}" srcOrd="2" destOrd="0" presId="urn:microsoft.com/office/officeart/2005/8/layout/hierarchy4"/>
    <dgm:cxn modelId="{3336D9DF-EC9B-D543-998D-7DCC83D72D6D}" type="presParOf" srcId="{A0B46B1A-4FDB-7241-95ED-24FBD3B91CCD}" destId="{8585224F-012B-9D4A-A529-75F1951D0C47}" srcOrd="0" destOrd="0" presId="urn:microsoft.com/office/officeart/2005/8/layout/hierarchy4"/>
    <dgm:cxn modelId="{835938E8-3C5A-584E-9382-D320DFBD050B}" type="presParOf" srcId="{A0B46B1A-4FDB-7241-95ED-24FBD3B91CCD}" destId="{3A57874E-7938-7E44-8175-710160BDD9E4}" srcOrd="1" destOrd="0" presId="urn:microsoft.com/office/officeart/2005/8/layout/hierarchy4"/>
    <dgm:cxn modelId="{5DAF0D0B-775D-D143-832F-50D5D0FEDCDF}" type="presParOf" srcId="{A0B46B1A-4FDB-7241-95ED-24FBD3B91CCD}" destId="{F157A354-92E1-FA4E-AA59-69BB6E2031A2}" srcOrd="2" destOrd="0" presId="urn:microsoft.com/office/officeart/2005/8/layout/hierarchy4"/>
    <dgm:cxn modelId="{4131AA99-5C9D-1148-87EF-995562C59923}" type="presParOf" srcId="{F157A354-92E1-FA4E-AA59-69BB6E2031A2}" destId="{0320BF12-C709-D840-A233-F68E54A89355}" srcOrd="0" destOrd="0" presId="urn:microsoft.com/office/officeart/2005/8/layout/hierarchy4"/>
    <dgm:cxn modelId="{4F61A260-64B8-A84D-B406-8F7D0B021830}" type="presParOf" srcId="{0320BF12-C709-D840-A233-F68E54A89355}" destId="{D847A1B9-5EDC-B745-8A0C-4F93CE7199B4}" srcOrd="0" destOrd="0" presId="urn:microsoft.com/office/officeart/2005/8/layout/hierarchy4"/>
    <dgm:cxn modelId="{BCC0378A-A35D-F441-A6B1-3A14779D2567}" type="presParOf" srcId="{0320BF12-C709-D840-A233-F68E54A89355}" destId="{2D06CB00-6429-4D4A-A841-BF054A5F994E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7D7599-FA52-8642-9A4C-6EFDB4AE7C3D}">
      <dsp:nvSpPr>
        <dsp:cNvPr id="0" name=""/>
        <dsp:cNvSpPr/>
      </dsp:nvSpPr>
      <dsp:spPr>
        <a:xfrm>
          <a:off x="3041974" y="1814140"/>
          <a:ext cx="198979" cy="871718"/>
        </a:xfrm>
        <a:custGeom>
          <a:avLst/>
          <a:gdLst/>
          <a:ahLst/>
          <a:cxnLst/>
          <a:rect l="0" t="0" r="0" b="0"/>
          <a:pathLst>
            <a:path>
              <a:moveTo>
                <a:pt x="198979" y="0"/>
              </a:moveTo>
              <a:lnTo>
                <a:pt x="198979" y="871718"/>
              </a:lnTo>
              <a:lnTo>
                <a:pt x="0" y="871718"/>
              </a:lnTo>
            </a:path>
          </a:pathLst>
        </a:custGeom>
        <a:noFill/>
        <a:ln w="190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391D90-FCEA-7D47-A381-961AAD6F7966}">
      <dsp:nvSpPr>
        <dsp:cNvPr id="0" name=""/>
        <dsp:cNvSpPr/>
      </dsp:nvSpPr>
      <dsp:spPr>
        <a:xfrm>
          <a:off x="3240953" y="1814140"/>
          <a:ext cx="2292998" cy="17434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4457"/>
              </a:lnTo>
              <a:lnTo>
                <a:pt x="2292998" y="1544457"/>
              </a:lnTo>
              <a:lnTo>
                <a:pt x="2292998" y="1743436"/>
              </a:lnTo>
            </a:path>
          </a:pathLst>
        </a:custGeom>
        <a:noFill/>
        <a:ln w="190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4A0115-A4F7-1944-AADE-8F10CF1053D0}">
      <dsp:nvSpPr>
        <dsp:cNvPr id="0" name=""/>
        <dsp:cNvSpPr/>
      </dsp:nvSpPr>
      <dsp:spPr>
        <a:xfrm>
          <a:off x="3195233" y="1814140"/>
          <a:ext cx="91440" cy="17434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43436"/>
              </a:lnTo>
            </a:path>
          </a:pathLst>
        </a:custGeom>
        <a:noFill/>
        <a:ln w="190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5EDDDF-2306-E043-B2AE-E432EF02D1A6}">
      <dsp:nvSpPr>
        <dsp:cNvPr id="0" name=""/>
        <dsp:cNvSpPr/>
      </dsp:nvSpPr>
      <dsp:spPr>
        <a:xfrm>
          <a:off x="947955" y="1814140"/>
          <a:ext cx="2292998" cy="1743436"/>
        </a:xfrm>
        <a:custGeom>
          <a:avLst/>
          <a:gdLst/>
          <a:ahLst/>
          <a:cxnLst/>
          <a:rect l="0" t="0" r="0" b="0"/>
          <a:pathLst>
            <a:path>
              <a:moveTo>
                <a:pt x="2292998" y="0"/>
              </a:moveTo>
              <a:lnTo>
                <a:pt x="2292998" y="1544457"/>
              </a:lnTo>
              <a:lnTo>
                <a:pt x="0" y="1544457"/>
              </a:lnTo>
              <a:lnTo>
                <a:pt x="0" y="1743436"/>
              </a:lnTo>
            </a:path>
          </a:pathLst>
        </a:custGeom>
        <a:noFill/>
        <a:ln w="190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81ADD7-0BC5-9A49-9F68-22CA4299C511}">
      <dsp:nvSpPr>
        <dsp:cNvPr id="0" name=""/>
        <dsp:cNvSpPr/>
      </dsp:nvSpPr>
      <dsp:spPr>
        <a:xfrm>
          <a:off x="1670912" y="757418"/>
          <a:ext cx="3140081" cy="105672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Participants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593 employees across 6 North American offices</a:t>
          </a:r>
        </a:p>
      </dsp:txBody>
      <dsp:txXfrm>
        <a:off x="1670912" y="757418"/>
        <a:ext cx="3140081" cy="1056721"/>
      </dsp:txXfrm>
    </dsp:sp>
    <dsp:sp modelId="{1B1C364F-83E4-6E41-88B7-F6761C22AD66}">
      <dsp:nvSpPr>
        <dsp:cNvPr id="0" name=""/>
        <dsp:cNvSpPr/>
      </dsp:nvSpPr>
      <dsp:spPr>
        <a:xfrm>
          <a:off x="435" y="3557577"/>
          <a:ext cx="1895039" cy="9475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Curriculum A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Miami, Houston</a:t>
          </a:r>
        </a:p>
      </dsp:txBody>
      <dsp:txXfrm>
        <a:off x="435" y="3557577"/>
        <a:ext cx="1895039" cy="947519"/>
      </dsp:txXfrm>
    </dsp:sp>
    <dsp:sp modelId="{E0AE969D-92CC-384B-A0E8-053C7CE9474E}">
      <dsp:nvSpPr>
        <dsp:cNvPr id="0" name=""/>
        <dsp:cNvSpPr/>
      </dsp:nvSpPr>
      <dsp:spPr>
        <a:xfrm>
          <a:off x="2293433" y="3557577"/>
          <a:ext cx="1895039" cy="9475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Curriculum B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Detroit, Denver</a:t>
          </a:r>
        </a:p>
      </dsp:txBody>
      <dsp:txXfrm>
        <a:off x="2293433" y="3557577"/>
        <a:ext cx="1895039" cy="947519"/>
      </dsp:txXfrm>
    </dsp:sp>
    <dsp:sp modelId="{9162F0AD-4247-5446-A5F1-83E97AF6B9FF}">
      <dsp:nvSpPr>
        <dsp:cNvPr id="0" name=""/>
        <dsp:cNvSpPr/>
      </dsp:nvSpPr>
      <dsp:spPr>
        <a:xfrm>
          <a:off x="4586431" y="3557577"/>
          <a:ext cx="1895039" cy="9475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Current Curriculum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New York, Los Angeles</a:t>
          </a:r>
        </a:p>
      </dsp:txBody>
      <dsp:txXfrm>
        <a:off x="4586431" y="3557577"/>
        <a:ext cx="1895039" cy="947519"/>
      </dsp:txXfrm>
    </dsp:sp>
    <dsp:sp modelId="{3A813A10-8176-6446-8949-CA8F2E8AB57E}">
      <dsp:nvSpPr>
        <dsp:cNvPr id="0" name=""/>
        <dsp:cNvSpPr/>
      </dsp:nvSpPr>
      <dsp:spPr>
        <a:xfrm>
          <a:off x="1146934" y="2212098"/>
          <a:ext cx="1895039" cy="94751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Curriculum Assignments</a:t>
          </a:r>
        </a:p>
      </dsp:txBody>
      <dsp:txXfrm>
        <a:off x="1146934" y="2212098"/>
        <a:ext cx="1895039" cy="9475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96D824-233A-1D4C-BCCE-50AA52EFBF33}">
      <dsp:nvSpPr>
        <dsp:cNvPr id="0" name=""/>
        <dsp:cNvSpPr/>
      </dsp:nvSpPr>
      <dsp:spPr>
        <a:xfrm rot="5400000">
          <a:off x="6551525" y="-2822910"/>
          <a:ext cx="1118586" cy="7048291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b="1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Balanced Improvement</a:t>
          </a:r>
          <a:r>
            <a:rPr lang="en-US" sz="1700" b="0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Curriculum A demonstrates significant improvement in both proficiency and applications scores. 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Applications-Oriented</a:t>
          </a:r>
          <a:r>
            <a:rPr lang="en-US" sz="1700" b="0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: The practical importance of applications scores makes Curriculum A the most suitable choice. </a:t>
          </a:r>
        </a:p>
      </dsp:txBody>
      <dsp:txXfrm rot="-5400000">
        <a:off x="3586673" y="196547"/>
        <a:ext cx="6993686" cy="1009376"/>
      </dsp:txXfrm>
    </dsp:sp>
    <dsp:sp modelId="{32ECFE1F-7E79-424C-96EA-9D8A8D7A9C4B}">
      <dsp:nvSpPr>
        <dsp:cNvPr id="0" name=""/>
        <dsp:cNvSpPr/>
      </dsp:nvSpPr>
      <dsp:spPr>
        <a:xfrm>
          <a:off x="377991" y="2118"/>
          <a:ext cx="3208681" cy="139823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u="none" strike="noStrike" kern="120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Adopt Curriculum A</a:t>
          </a:r>
          <a:endParaRPr lang="en-US" sz="3000" kern="1200">
            <a:solidFill>
              <a:schemeClr val="bg1"/>
            </a:solidFill>
          </a:endParaRPr>
        </a:p>
      </dsp:txBody>
      <dsp:txXfrm>
        <a:off x="446247" y="70374"/>
        <a:ext cx="3072169" cy="1261720"/>
      </dsp:txXfrm>
    </dsp:sp>
    <dsp:sp modelId="{C8507190-0AC5-8342-8BEA-82D70DB7145A}">
      <dsp:nvSpPr>
        <dsp:cNvPr id="0" name=""/>
        <dsp:cNvSpPr/>
      </dsp:nvSpPr>
      <dsp:spPr>
        <a:xfrm rot="5400000">
          <a:off x="6551525" y="-1354766"/>
          <a:ext cx="1118586" cy="7048291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b="0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While Curriculum B performs slightly better in proficiency scores, its significantly lower applications scores limit its overall effectiveness. </a:t>
          </a:r>
          <a:endParaRPr lang="en-US" sz="1700" kern="1200"/>
        </a:p>
      </dsp:txBody>
      <dsp:txXfrm rot="-5400000">
        <a:off x="3586673" y="1664691"/>
        <a:ext cx="6993686" cy="1009376"/>
      </dsp:txXfrm>
    </dsp:sp>
    <dsp:sp modelId="{B4D4026B-958A-DE4F-AF50-91DB276E4DE4}">
      <dsp:nvSpPr>
        <dsp:cNvPr id="0" name=""/>
        <dsp:cNvSpPr/>
      </dsp:nvSpPr>
      <dsp:spPr>
        <a:xfrm>
          <a:off x="377991" y="1470263"/>
          <a:ext cx="3208681" cy="139823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u="none" strike="noStrike" kern="120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Do Not Adopt Curriculum B</a:t>
          </a:r>
          <a:endParaRPr lang="en-US" sz="3000" kern="1200">
            <a:solidFill>
              <a:schemeClr val="bg1"/>
            </a:solidFill>
          </a:endParaRPr>
        </a:p>
      </dsp:txBody>
      <dsp:txXfrm>
        <a:off x="446247" y="1538519"/>
        <a:ext cx="3072169" cy="1261720"/>
      </dsp:txXfrm>
    </dsp:sp>
    <dsp:sp modelId="{882988F8-80DD-7F4D-A89B-C54212D90DA6}">
      <dsp:nvSpPr>
        <dsp:cNvPr id="0" name=""/>
        <dsp:cNvSpPr/>
      </dsp:nvSpPr>
      <dsp:spPr>
        <a:xfrm rot="5400000">
          <a:off x="6551525" y="113378"/>
          <a:ext cx="1118586" cy="7048291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i="0" u="none" strike="noStrike" kern="120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The Current curriculum underperforms compared to Curriculum A in all metrics and should be replaced.</a:t>
          </a:r>
          <a:endParaRPr lang="en-US" sz="1700" kern="1200"/>
        </a:p>
      </dsp:txBody>
      <dsp:txXfrm rot="-5400000">
        <a:off x="3586673" y="3132836"/>
        <a:ext cx="6993686" cy="1009376"/>
      </dsp:txXfrm>
    </dsp:sp>
    <dsp:sp modelId="{F865763B-4316-164D-B377-EB3B83708AB3}">
      <dsp:nvSpPr>
        <dsp:cNvPr id="0" name=""/>
        <dsp:cNvSpPr/>
      </dsp:nvSpPr>
      <dsp:spPr>
        <a:xfrm>
          <a:off x="377991" y="2938407"/>
          <a:ext cx="3208681" cy="139823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i="0" u="none" strike="noStrike" kern="120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Replace Current Curriculum </a:t>
          </a:r>
          <a:endParaRPr lang="en-US" sz="3000" b="1" kern="1200">
            <a:solidFill>
              <a:schemeClr val="bg1"/>
            </a:solidFill>
          </a:endParaRPr>
        </a:p>
      </dsp:txBody>
      <dsp:txXfrm>
        <a:off x="446247" y="3006663"/>
        <a:ext cx="3072169" cy="12617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FBCF33-B659-A249-9053-0127CDD1C088}">
      <dsp:nvSpPr>
        <dsp:cNvPr id="0" name=""/>
        <dsp:cNvSpPr/>
      </dsp:nvSpPr>
      <dsp:spPr>
        <a:xfrm>
          <a:off x="3401" y="1707"/>
          <a:ext cx="9206724" cy="105844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kern="1200"/>
            <a:t>Difference-in-Differences Results</a:t>
          </a:r>
          <a:endParaRPr lang="en-US" sz="2800" kern="1200"/>
        </a:p>
      </dsp:txBody>
      <dsp:txXfrm>
        <a:off x="34402" y="32708"/>
        <a:ext cx="9144722" cy="996438"/>
      </dsp:txXfrm>
    </dsp:sp>
    <dsp:sp modelId="{8BB893D0-2148-D34A-9344-CE86B8867718}">
      <dsp:nvSpPr>
        <dsp:cNvPr id="0" name=""/>
        <dsp:cNvSpPr/>
      </dsp:nvSpPr>
      <dsp:spPr>
        <a:xfrm>
          <a:off x="3401" y="1239019"/>
          <a:ext cx="4417814" cy="160496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/>
            <a:t>Curriculum A</a:t>
          </a:r>
          <a:endParaRPr lang="en-US" sz="1800" kern="1200"/>
        </a:p>
      </dsp:txBody>
      <dsp:txXfrm>
        <a:off x="50409" y="1286027"/>
        <a:ext cx="4323798" cy="1510945"/>
      </dsp:txXfrm>
    </dsp:sp>
    <dsp:sp modelId="{B2008B13-CD5D-C14D-89CC-CA7CF11409CE}">
      <dsp:nvSpPr>
        <dsp:cNvPr id="0" name=""/>
        <dsp:cNvSpPr/>
      </dsp:nvSpPr>
      <dsp:spPr>
        <a:xfrm>
          <a:off x="3401" y="3022853"/>
          <a:ext cx="4417814" cy="160496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/>
            <a:t>Curriculum B</a:t>
          </a:r>
          <a:endParaRPr lang="en-US" sz="1800" kern="1200"/>
        </a:p>
      </dsp:txBody>
      <dsp:txXfrm>
        <a:off x="50409" y="3069861"/>
        <a:ext cx="4323798" cy="1510945"/>
      </dsp:txXfrm>
    </dsp:sp>
    <dsp:sp modelId="{8585224F-012B-9D4A-A529-75F1951D0C47}">
      <dsp:nvSpPr>
        <dsp:cNvPr id="0" name=""/>
        <dsp:cNvSpPr/>
      </dsp:nvSpPr>
      <dsp:spPr>
        <a:xfrm>
          <a:off x="4792311" y="1239019"/>
          <a:ext cx="4417814" cy="160496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800" b="0" i="0" u="none" kern="1200"/>
            <a:t>Interaction Term (</a:t>
          </a:r>
          <a:r>
            <a:rPr lang="en-US" sz="1800" b="0" i="0" u="none" kern="1200" err="1"/>
            <a:t>treatA:Post</a:t>
          </a:r>
          <a:r>
            <a:rPr lang="en-US" sz="1800" b="0" i="0" u="none" kern="1200"/>
            <a:t>): </a:t>
          </a:r>
          <a:r>
            <a:rPr lang="en-US" sz="1800" b="1" i="0" u="none" kern="1200"/>
            <a:t>+0.0193</a:t>
          </a:r>
          <a:r>
            <a:rPr lang="en-US" sz="1800" b="0" i="0" u="none" kern="1200"/>
            <a:t> (p &lt; 0.05) 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b="0" i="0" u="none" kern="1200"/>
            <a:t>Statistically significant improvement in Proficiency Scores compared to the Current curriculum. </a:t>
          </a:r>
          <a:endParaRPr lang="en-US" sz="1800" kern="1200"/>
        </a:p>
      </dsp:txBody>
      <dsp:txXfrm>
        <a:off x="4839319" y="1286027"/>
        <a:ext cx="4323798" cy="1510945"/>
      </dsp:txXfrm>
    </dsp:sp>
    <dsp:sp modelId="{D847A1B9-5EDC-B745-8A0C-4F93CE7199B4}">
      <dsp:nvSpPr>
        <dsp:cNvPr id="0" name=""/>
        <dsp:cNvSpPr/>
      </dsp:nvSpPr>
      <dsp:spPr>
        <a:xfrm>
          <a:off x="4792311" y="3022853"/>
          <a:ext cx="4417814" cy="160496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b="0" i="0" u="none" kern="1200"/>
            <a:t>Interaction Term (</a:t>
          </a:r>
          <a:r>
            <a:rPr lang="en-US" sz="1800" b="0" i="0" u="none" kern="1200" err="1"/>
            <a:t>treatB:Post</a:t>
          </a:r>
          <a:r>
            <a:rPr lang="en-US" sz="1800" b="0" i="0" u="none" kern="1200"/>
            <a:t>): </a:t>
          </a:r>
          <a:r>
            <a:rPr lang="en-US" sz="1800" b="1" i="0" u="none" kern="1200"/>
            <a:t>-1.464e+12</a:t>
          </a:r>
          <a:r>
            <a:rPr lang="en-US" sz="1800" b="0" i="0" u="none" kern="1200"/>
            <a:t> (non-significant) 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b="0" i="0" u="none" kern="1200"/>
            <a:t>Likely due to multicollinearity or data inconsistencies. </a:t>
          </a:r>
          <a:endParaRPr lang="en-US" sz="1800" kern="1200"/>
        </a:p>
      </dsp:txBody>
      <dsp:txXfrm>
        <a:off x="4839319" y="3069861"/>
        <a:ext cx="4323798" cy="15109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8A190-8FCF-6F4E-9B01-3A6D297BC5CE}" type="datetimeFigureOut">
              <a:rPr lang="en-US" smtClean="0"/>
              <a:t>8/12/25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91474-DAD4-1341-9282-BC66A5928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04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05E9-0A70-125F-6F2B-E00A6F309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00B63-D599-A38B-267B-E98E08CEE4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9FED8-5A53-8C21-8F36-940DF4818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16A4E-CC5F-BE15-8AF5-E9D62D7CA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B39C5-510B-F948-E850-12F367B0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30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2173A-71C0-89F9-7C77-8A1163CC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8ED6E-AA87-F9BB-2ACB-F9D30FEF9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A1CB3-2233-FD28-63CA-31232370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DEF94-B631-CB07-CD4A-15E71B2C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BC27F-F842-E8E3-51D7-ABC0DFF93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84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4D6E1-02AF-BCF6-A570-5ABA120ECD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040FD3-AB1F-60BF-31B7-076D4BF2D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79842-B9CB-CA47-9439-1E993C3AA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D5C00-DA44-E0A4-F761-A858CE02D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1C151-F7D3-DDC1-D6D1-AC6768A0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51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>
            <a:off x="-75000" y="6093167"/>
            <a:ext cx="12342000" cy="790800"/>
          </a:xfrm>
          <a:prstGeom prst="rect">
            <a:avLst/>
          </a:prstGeom>
          <a:solidFill>
            <a:srgbClr val="36558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1271000" y="818867"/>
            <a:ext cx="6155600" cy="14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9066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"/>
          </p:nvPr>
        </p:nvSpPr>
        <p:spPr>
          <a:xfrm>
            <a:off x="1271000" y="2283588"/>
            <a:ext cx="61600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23"/>
          <p:cNvCxnSpPr/>
          <p:nvPr/>
        </p:nvCxnSpPr>
        <p:spPr>
          <a:xfrm rot="10800000">
            <a:off x="-271867" y="396400"/>
            <a:ext cx="13357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23"/>
          <p:cNvSpPr txBox="1"/>
          <p:nvPr/>
        </p:nvSpPr>
        <p:spPr>
          <a:xfrm>
            <a:off x="1271000" y="4554467"/>
            <a:ext cx="5446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48594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3E902-4520-5D37-0E9E-C359CE096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07108-30D8-7E09-3825-4BACBDA3D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A603C-FC00-07D1-A8D6-BA44C4D4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E6C8D-AC58-6558-8AA6-42732E78A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B9139-8665-758E-6623-5EEB1BF7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10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3FB6-B236-94B3-37AE-C847E9A25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AF24A-57A0-CA28-E772-5228A84DC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F2E43-5A5A-A7DA-3D42-B5A04A5CC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3C524-DDE6-486A-CB92-AA185C713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598F6-EAA4-DE1A-8017-2DB69437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9BD4A-1A63-3D4A-19FA-A38AB6F5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37096-A971-9954-B99E-099ADA885C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6F4BD5-D10E-3361-8D6E-C9E8B76B1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49BFF-00C9-DFC6-CC7B-AD4E2C109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F80F7-8A8E-E7DB-3CE7-E1AC996C0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AE369-804E-FA86-A888-D5A486603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1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38F4-0C13-08DA-2466-9E67F3781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AB7A0-8222-9102-D272-997D74B42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50EE2-B572-FB49-5D1A-8A6FB0E7E5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AA75D9-9395-9151-DC92-811CB1B3E8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7F2A61-DA5F-0DD4-1049-111F6E170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BFD9D-BAD0-AA39-4255-3F5BA334E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49FC1B-C3C4-6556-559A-1371DFF2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3C2FA0-D28E-110D-59FA-525745A7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69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1B4C-0DE4-CBD0-283D-C3008527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F748-C44D-5399-E057-15F466A06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8B08FC-6CE1-D513-6D68-38415090B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A484D-9B21-E39F-B23A-E41B5B99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48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853793-3FCD-A367-F7FB-702D7A57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77E1A6-EC33-3940-71D7-23893D6AB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24687-EA75-A8CF-49C6-05162EC5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08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E453-240C-4102-37DE-4F7F76DD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9DBCE-9DA0-3A84-8330-988D4D71D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72D3F-8157-81F8-3421-9F4DEDA8D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FED0E-FBE2-C15C-465E-D20346B7E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A8171-9B8F-1B4A-DB57-495E1773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FFDC4-485A-B0B5-6366-D314FF21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32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339E-C0E7-FC1A-D41C-68A54C958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31BD84-EE49-8640-226D-097FDF0F31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EC693-8CC5-EA24-02A1-7256C037A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B09A9-311F-FC34-935C-2AC8C7996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7CDAC-3C8A-24F3-0DEB-CB8AC7E16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67391-7878-0F62-CF5B-7F7BFA14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2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02C732-6953-BCBD-B5EC-E66E7AEFB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92191-8AAB-EE68-270E-F5481B947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0DBC9-3256-8002-CCF7-C8E140343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E5E93-285E-1A42-AFE8-0B98725F8156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C48CA-805C-6154-0E7D-491ACCCDE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BAAF4-9FDB-FC94-0A7E-B5AF2C210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08D338-4EA0-B749-8D70-109CE7DED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3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431465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C39F-CC1B-9200-AF5B-289EC55F4C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6468" y="3556516"/>
            <a:ext cx="10214263" cy="106813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b="1" dirty="0">
                <a:solidFill>
                  <a:srgbClr val="1E3561"/>
                </a:solidFill>
                <a:latin typeface="Times New Roman"/>
                <a:ea typeface="+mj-lt"/>
                <a:cs typeface="+mj-lt"/>
              </a:rPr>
              <a:t>Strategic Analytics Initiative</a:t>
            </a:r>
            <a:br>
              <a:rPr lang="en-US" sz="3200" dirty="0">
                <a:latin typeface="Times New Roman"/>
                <a:ea typeface="+mj-lt"/>
                <a:cs typeface="+mj-lt"/>
              </a:rPr>
            </a:br>
            <a:r>
              <a:rPr lang="en-US" sz="280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Warehouse Management Systems Curriculum Experiment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71D5F99-20BC-247E-5D9A-E3E5A216FF01}"/>
              </a:ext>
            </a:extLst>
          </p:cNvPr>
          <p:cNvGrpSpPr/>
          <p:nvPr/>
        </p:nvGrpSpPr>
        <p:grpSpPr>
          <a:xfrm>
            <a:off x="-222442" y="5869904"/>
            <a:ext cx="865298" cy="889674"/>
            <a:chOff x="122578" y="2244843"/>
            <a:chExt cx="516075" cy="52198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FA27D-9F3C-2FD3-8794-3F06EE84E453}"/>
                </a:ext>
              </a:extLst>
            </p:cNvPr>
            <p:cNvSpPr/>
            <p:nvPr/>
          </p:nvSpPr>
          <p:spPr>
            <a:xfrm>
              <a:off x="122578" y="2244843"/>
              <a:ext cx="405246" cy="408631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3C684D-9A3E-B87B-C270-58C0CC755AC3}"/>
                </a:ext>
              </a:extLst>
            </p:cNvPr>
            <p:cNvSpPr/>
            <p:nvPr/>
          </p:nvSpPr>
          <p:spPr>
            <a:xfrm flipH="1">
              <a:off x="527824" y="2653474"/>
              <a:ext cx="110829" cy="11335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881C822-7AF2-E656-C295-F5E98495AE6B}"/>
              </a:ext>
            </a:extLst>
          </p:cNvPr>
          <p:cNvSpPr txBox="1"/>
          <p:nvPr/>
        </p:nvSpPr>
        <p:spPr>
          <a:xfrm>
            <a:off x="9965427" y="6390246"/>
            <a:ext cx="276559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i="1" dirty="0">
                <a:latin typeface="Times New Roman"/>
                <a:ea typeface="Roboto"/>
                <a:cs typeface="Roboto"/>
                <a:sym typeface="Roboto"/>
              </a:rPr>
              <a:t>Shan Ali Shah Sayed</a:t>
            </a:r>
            <a:endParaRPr lang="en-US" i="1" dirty="0">
              <a:latin typeface="Times New Roman"/>
              <a:ea typeface="Roboto"/>
              <a:cs typeface="Roboto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7211AB-C7B7-5527-2C60-7C7720A009CE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4B4BE95-0409-CFE1-DC18-0CC28F01B921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E353580-9835-34EF-E286-AEBF0D10EAA0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577E3E7-DF22-4303-7BC1-B63B0A2316F2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183D886-5E53-F499-4814-211EA63AEBBD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75FD9BE-286A-D149-8A91-8978C0DB7331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2829542-340C-F3D7-20E1-E9745E7B4CE2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F3F69C49-75C5-A1B1-6FF6-2E925CD598D4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3A7FA5A-EF4C-38B9-C42E-A6D93B70AFD7}"/>
              </a:ext>
            </a:extLst>
          </p:cNvPr>
          <p:cNvSpPr txBox="1"/>
          <p:nvPr/>
        </p:nvSpPr>
        <p:spPr>
          <a:xfrm>
            <a:off x="2815937" y="3187184"/>
            <a:ext cx="62553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u="none" strike="noStrike">
              <a:solidFill>
                <a:srgbClr val="000000"/>
              </a:solidFill>
              <a:effectLst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95BDFC6-B021-86DE-7F3B-EEA3DA19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6" t="26784" r="2866" b="27919"/>
          <a:stretch/>
        </p:blipFill>
        <p:spPr>
          <a:xfrm>
            <a:off x="3378777" y="607121"/>
            <a:ext cx="5434445" cy="258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99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B5D62-948A-8F30-B50B-4718345B0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696C2BF-047B-EFB0-4F5A-D0E743549F0F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D3B8FAA-CE88-CD04-6F6D-BB3E68FAD801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05FBEBD-8350-A580-F403-D475AC193CD4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D085AAC-89BE-F3DC-643D-59286FB48294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79E6874-E81F-9446-0614-44B885F62A1B}"/>
              </a:ext>
            </a:extLst>
          </p:cNvPr>
          <p:cNvGrpSpPr/>
          <p:nvPr/>
        </p:nvGrpSpPr>
        <p:grpSpPr>
          <a:xfrm>
            <a:off x="-293806" y="-102712"/>
            <a:ext cx="1581069" cy="1147404"/>
            <a:chOff x="-131619" y="-129095"/>
            <a:chExt cx="1058037" cy="846068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21C740A-5020-F205-D9D8-C6B3407D724B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9D2C786-901B-FE72-255B-109C829A9112}"/>
                </a:ext>
              </a:extLst>
            </p:cNvPr>
            <p:cNvSpPr/>
            <p:nvPr/>
          </p:nvSpPr>
          <p:spPr>
            <a:xfrm>
              <a:off x="562736" y="121507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738CD98-BF84-832F-D7BB-F47737168AF1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27CFF52-D521-04E7-0EB8-31B086E52825}"/>
              </a:ext>
            </a:extLst>
          </p:cNvPr>
          <p:cNvSpPr txBox="1">
            <a:spLocks/>
          </p:cNvSpPr>
          <p:nvPr/>
        </p:nvSpPr>
        <p:spPr>
          <a:xfrm>
            <a:off x="1705708" y="450491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1D182C-4B08-8DCE-1DC4-24BBE6E62F2B}"/>
              </a:ext>
            </a:extLst>
          </p:cNvPr>
          <p:cNvSpPr txBox="1"/>
          <p:nvPr/>
        </p:nvSpPr>
        <p:spPr>
          <a:xfrm>
            <a:off x="743798" y="1454728"/>
            <a:ext cx="10244010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>
              <a:spcAft>
                <a:spcPts val="800"/>
              </a:spcAft>
            </a:pPr>
            <a:r>
              <a:rPr lang="en-US" sz="2400" b="1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Takeaways:</a:t>
            </a: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l" rtl="0" fontAlgn="base">
              <a:spcAft>
                <a:spcPts val="800"/>
              </a:spcAft>
            </a:pPr>
            <a:endParaRPr lang="en-US" sz="2400" b="0" i="0" u="none" strike="noStrike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Curriculum A</a:t>
            </a:r>
            <a:r>
              <a:rPr lang="en-US" sz="2400" b="0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the </a:t>
            </a: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choice </a:t>
            </a: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replacing the Current curriculum.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demonstrates </a:t>
            </a: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balanced improvements</a:t>
            </a:r>
            <a:r>
              <a:rPr lang="en-US" sz="2400" b="0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both Proficiency and Applications Scores, critical for employee </a:t>
            </a: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sz="2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Curriculum B's lower Applications Scores limit its practical applicatio</a:t>
            </a:r>
            <a:r>
              <a:rPr lang="en-US" sz="2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n. </a:t>
            </a:r>
          </a:p>
          <a:p>
            <a:pPr algn="l" rtl="0" fontAlgn="base"/>
            <a:endParaRPr lang="en-US" sz="2400" b="0" i="0" u="none" strike="noStrike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 fontAlgn="base">
              <a:spcAft>
                <a:spcPts val="800"/>
              </a:spcAft>
            </a:pPr>
            <a:r>
              <a:rPr lang="en-US" sz="2400" b="1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b="1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 Steps:</a:t>
            </a:r>
            <a:r>
              <a:rPr lang="en-US" sz="2400" b="0" i="0" u="none" strike="noStrike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Curriculum A across all offices</a:t>
            </a:r>
            <a:r>
              <a:rPr lang="en-US" sz="2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2400" b="1" i="0" u="none" strike="noStrike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experimental design</a:t>
            </a:r>
            <a:r>
              <a:rPr lang="en-US" sz="2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future evaluations: randomization, testing parallel trends, and controlling for confounders. 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6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32D92-E088-44FE-8656-1F3955502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 sitting at a table writing on a notebook&#10;&#10;Description automatically generated">
            <a:extLst>
              <a:ext uri="{FF2B5EF4-FFF2-40B4-BE49-F238E27FC236}">
                <a16:creationId xmlns:a16="http://schemas.microsoft.com/office/drawing/2014/main" id="{ECE9ADD7-16B7-5C10-A992-B16E797D8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08DEB9D-A7A1-0A11-7710-06534D4B1D5B}"/>
              </a:ext>
            </a:extLst>
          </p:cNvPr>
          <p:cNvSpPr/>
          <p:nvPr/>
        </p:nvSpPr>
        <p:spPr>
          <a:xfrm>
            <a:off x="3255818" y="0"/>
            <a:ext cx="8936182" cy="6858000"/>
          </a:xfrm>
          <a:prstGeom prst="rect">
            <a:avLst/>
          </a:prstGeom>
          <a:gradFill flip="none" rotWithShape="1">
            <a:gsLst>
              <a:gs pos="6000">
                <a:schemeClr val="bg1">
                  <a:alpha val="0"/>
                </a:schemeClr>
              </a:gs>
              <a:gs pos="48000">
                <a:schemeClr val="bg1">
                  <a:alpha val="94774"/>
                </a:schemeClr>
              </a:gs>
              <a:gs pos="34000">
                <a:schemeClr val="bg1">
                  <a:alpha val="74066"/>
                </a:schemeClr>
              </a:gs>
              <a:gs pos="21000">
                <a:schemeClr val="bg1">
                  <a:alpha val="35848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B05E50-1DCD-E2A7-0AB0-A22795EA7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3843" y="-248306"/>
            <a:ext cx="1868185" cy="1868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99159-BAA8-25C3-2B3C-EF0F5BB64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8144" y="2555395"/>
            <a:ext cx="8550147" cy="1325563"/>
          </a:xfrm>
        </p:spPr>
        <p:txBody>
          <a:bodyPr>
            <a:noAutofit/>
          </a:bodyPr>
          <a:lstStyle/>
          <a:p>
            <a:pPr algn="ctr"/>
            <a:r>
              <a:rPr lang="en-US" sz="6600">
                <a:solidFill>
                  <a:schemeClr val="tx2">
                    <a:lumMod val="90000"/>
                    <a:lumOff val="10000"/>
                  </a:schemeClr>
                </a:solidFill>
                <a:latin typeface="Times New Roman"/>
                <a:cs typeface="Times New Roman"/>
              </a:rPr>
              <a:t>Thank You!</a:t>
            </a:r>
            <a:endParaRPr lang="en-US" sz="6600">
              <a:solidFill>
                <a:schemeClr val="tx2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9B98CF0-90E6-4576-AFDE-A22654B396B5}"/>
              </a:ext>
            </a:extLst>
          </p:cNvPr>
          <p:cNvGrpSpPr/>
          <p:nvPr/>
        </p:nvGrpSpPr>
        <p:grpSpPr>
          <a:xfrm>
            <a:off x="10842413" y="5614504"/>
            <a:ext cx="1712768" cy="1325564"/>
            <a:chOff x="11080271" y="5805280"/>
            <a:chExt cx="1397480" cy="1142662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E61E3F-3705-4900-B089-AA37D1E7C87B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B4E53A6-1512-AAF8-8142-F1923881DB0B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7D13350-CB23-6EDA-4C4E-A82A3F21ABA6}"/>
                </a:ext>
              </a:extLst>
            </p:cNvPr>
            <p:cNvSpPr/>
            <p:nvPr/>
          </p:nvSpPr>
          <p:spPr>
            <a:xfrm>
              <a:off x="11391033" y="5805280"/>
              <a:ext cx="187036" cy="17988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511B650-CC62-3348-440E-8E5797B7682E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0334DEF-1B80-2E81-DC54-54815F41D8F7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6E43B85-B1E1-92E7-1B04-C52A00C446C0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93716C0-75FD-A35A-7DA2-2F09DD8AB607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8786F7C-307A-9954-0092-469ADC495DFC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557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4922 -0.3831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61" y="-1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-0.3831 L 0 0 " pathEditMode="relative" rAng="0" ptsTypes="AA">
                                      <p:cBhvr>
                                        <p:cTn id="11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1" y="191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0023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848FE-44EF-2EA0-9E95-52D851DE1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089C7-609B-2EC9-DBEF-F323261C165A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EC85E98-75E8-3509-87B5-5A23C9ECDBCF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6221AB8-C912-0387-BCB1-9DD7818615E3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198F3BA-5438-6DAF-C836-6CE5D0B006BE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B30EA2-912C-53A5-85E7-41F0BBFD56AF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8BA82C-2D92-6F3D-21F2-93D534A323D2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AFBB4D8-55FD-D6B6-8A52-18D375870BE2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44A4DE0-C731-A720-4281-25E229C80910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9F08CB7-6688-6DAF-4AAB-D715948479E4}"/>
              </a:ext>
            </a:extLst>
          </p:cNvPr>
          <p:cNvGrpSpPr/>
          <p:nvPr/>
        </p:nvGrpSpPr>
        <p:grpSpPr>
          <a:xfrm>
            <a:off x="10842413" y="5614504"/>
            <a:ext cx="1712768" cy="1325564"/>
            <a:chOff x="11080271" y="5805280"/>
            <a:chExt cx="1397480" cy="114266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3A6BE7F-5C33-F21E-759D-22E7C4D10546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F335EAC-7674-3456-1641-3A7697C90C58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B4AB1B3-FD3C-2400-E1DC-5EF282336ABC}"/>
                </a:ext>
              </a:extLst>
            </p:cNvPr>
            <p:cNvSpPr/>
            <p:nvPr/>
          </p:nvSpPr>
          <p:spPr>
            <a:xfrm>
              <a:off x="11391033" y="5805280"/>
              <a:ext cx="187036" cy="17988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B5E805D-DE63-49D1-C256-16AE8796C987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5ADEC96-C87D-FD9F-9C3A-501FC6D5C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8512" y="1348495"/>
            <a:ext cx="10919160" cy="51562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latin typeface="Times New Roman"/>
                <a:cs typeface="Times New Roman"/>
              </a:rPr>
              <a:t>Pre and Post Scores of Training Program in Proficiency and Application Training across all 6 locations:</a:t>
            </a: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800">
              <a:latin typeface="Times New Roman"/>
              <a:cs typeface="Times New Roman"/>
            </a:endParaRPr>
          </a:p>
          <a:p>
            <a:endParaRPr lang="en-US" sz="1400">
              <a:latin typeface="Times New Roman"/>
              <a:cs typeface="Times New Roman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802C5F2-5E29-791F-7FFF-B77A25F153AF}"/>
              </a:ext>
            </a:extLst>
          </p:cNvPr>
          <p:cNvSpPr txBox="1">
            <a:spLocks/>
          </p:cNvSpPr>
          <p:nvPr/>
        </p:nvSpPr>
        <p:spPr>
          <a:xfrm>
            <a:off x="1705708" y="575734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chemeClr val="tx2">
                    <a:lumMod val="90000"/>
                    <a:lumOff val="10000"/>
                  </a:schemeClr>
                </a:solidFill>
                <a:latin typeface="Times New Roman"/>
                <a:cs typeface="Times New Roman"/>
              </a:rPr>
              <a:t>Appendix</a:t>
            </a:r>
            <a:endParaRPr lang="en-US" sz="3200" b="1">
              <a:solidFill>
                <a:schemeClr val="tx2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7A8D4401-AB0B-C1B1-A8C1-CB0AB6E21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354" y="1890353"/>
            <a:ext cx="4974142" cy="424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5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848FE-44EF-2EA0-9E95-52D851DE1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089C7-609B-2EC9-DBEF-F323261C165A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EC85E98-75E8-3509-87B5-5A23C9ECDBCF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6221AB8-C912-0387-BCB1-9DD7818615E3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198F3BA-5438-6DAF-C836-6CE5D0B006BE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B30EA2-912C-53A5-85E7-41F0BBFD56AF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8BA82C-2D92-6F3D-21F2-93D534A323D2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AFBB4D8-55FD-D6B6-8A52-18D375870BE2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44A4DE0-C731-A720-4281-25E229C80910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9F08CB7-6688-6DAF-4AAB-D715948479E4}"/>
              </a:ext>
            </a:extLst>
          </p:cNvPr>
          <p:cNvGrpSpPr/>
          <p:nvPr/>
        </p:nvGrpSpPr>
        <p:grpSpPr>
          <a:xfrm>
            <a:off x="10842413" y="5614504"/>
            <a:ext cx="1712768" cy="1325564"/>
            <a:chOff x="11080271" y="5805280"/>
            <a:chExt cx="1397480" cy="114266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3A6BE7F-5C33-F21E-759D-22E7C4D10546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F335EAC-7674-3456-1641-3A7697C90C58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B4AB1B3-FD3C-2400-E1DC-5EF282336ABC}"/>
                </a:ext>
              </a:extLst>
            </p:cNvPr>
            <p:cNvSpPr/>
            <p:nvPr/>
          </p:nvSpPr>
          <p:spPr>
            <a:xfrm>
              <a:off x="11391033" y="5805280"/>
              <a:ext cx="187036" cy="17988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B5E805D-DE63-49D1-C256-16AE8796C987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5ADEC96-C87D-FD9F-9C3A-501FC6D5C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8512" y="1348495"/>
            <a:ext cx="10919160" cy="515622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800">
                <a:latin typeface="Times New Roman"/>
                <a:cs typeface="Times New Roman"/>
              </a:rPr>
              <a:t>Pre and Post Scores of Training Program in Proficiency and Application Training for 3 selected </a:t>
            </a:r>
            <a:endParaRPr lang="en-US">
              <a:latin typeface="Aptos" panose="02110004020202020204"/>
              <a:cs typeface="Times New Roman"/>
            </a:endParaRPr>
          </a:p>
          <a:p>
            <a:pPr marL="0" indent="0">
              <a:buNone/>
            </a:pPr>
            <a:r>
              <a:rPr lang="en-US" sz="1800">
                <a:latin typeface="Times New Roman"/>
                <a:cs typeface="Times New Roman"/>
              </a:rPr>
              <a:t>    locations (Los Angeles, Denver, Houston):</a:t>
            </a:r>
            <a:endParaRPr lang="en-US"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endParaRPr lang="en-US" sz="1800">
              <a:latin typeface="Times New Roman"/>
              <a:cs typeface="Times New Roman"/>
            </a:endParaRPr>
          </a:p>
          <a:p>
            <a:r>
              <a:rPr lang="en-US" sz="1800">
                <a:latin typeface="Times New Roman"/>
                <a:cs typeface="Times New Roman"/>
              </a:rPr>
              <a:t>Gen AI Usage: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latin typeface="Times New Roman"/>
                <a:cs typeface="Times New Roman"/>
              </a:rPr>
              <a:t>ChatGPT was used to write python code for calculations and to validate analysis results.</a:t>
            </a:r>
          </a:p>
          <a:p>
            <a:endParaRPr lang="en-US" sz="1400">
              <a:latin typeface="Times New Roman"/>
              <a:cs typeface="Times New Roman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802C5F2-5E29-791F-7FFF-B77A25F153AF}"/>
              </a:ext>
            </a:extLst>
          </p:cNvPr>
          <p:cNvSpPr txBox="1">
            <a:spLocks/>
          </p:cNvSpPr>
          <p:nvPr/>
        </p:nvSpPr>
        <p:spPr>
          <a:xfrm>
            <a:off x="1705708" y="575734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chemeClr val="tx2">
                    <a:lumMod val="90000"/>
                    <a:lumOff val="10000"/>
                  </a:schemeClr>
                </a:solidFill>
                <a:latin typeface="Times New Roman"/>
                <a:cs typeface="Times New Roman"/>
              </a:rPr>
              <a:t>Appendix</a:t>
            </a:r>
            <a:endParaRPr lang="en-US" sz="3200" b="1">
              <a:solidFill>
                <a:schemeClr val="tx2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34505B4-A352-B6D6-EE08-13550CD17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852" y="2059024"/>
            <a:ext cx="4419363" cy="374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3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FFCCEF4-90C9-F305-D1EA-39DEEF2E9607}"/>
              </a:ext>
            </a:extLst>
          </p:cNvPr>
          <p:cNvSpPr/>
          <p:nvPr/>
        </p:nvSpPr>
        <p:spPr>
          <a:xfrm>
            <a:off x="0" y="80509"/>
            <a:ext cx="12168328" cy="6867789"/>
          </a:xfrm>
          <a:prstGeom prst="rect">
            <a:avLst/>
          </a:prstGeom>
          <a:gradFill flip="none" rotWithShape="1">
            <a:gsLst>
              <a:gs pos="42000">
                <a:schemeClr val="bg1"/>
              </a:gs>
              <a:gs pos="69000">
                <a:schemeClr val="bg1">
                  <a:alpha val="54000"/>
                </a:scheme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285B4C-DE7F-BBD5-3188-83A860F58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5708" y="575734"/>
            <a:ext cx="9356933" cy="898199"/>
          </a:xfrm>
        </p:spPr>
        <p:txBody>
          <a:bodyPr/>
          <a:lstStyle/>
          <a:p>
            <a:r>
              <a:rPr lang="en-US" sz="3200" b="1">
                <a:solidFill>
                  <a:srgbClr val="1E3561"/>
                </a:solidFill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Analysis Overview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2228A-0D64-62CA-8544-BB16DC2BDF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8328" y="1836633"/>
            <a:ext cx="8147853" cy="350095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Experiment </a:t>
            </a:r>
            <a:endParaRPr lang="en-US" sz="2000"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Summary of Results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>
                <a:latin typeface="Times New Roman"/>
                <a:cs typeface="Times New Roman"/>
              </a:rPr>
              <a:t>Comparing gains in Proficiency &amp; Application Across Training Program</a:t>
            </a:r>
          </a:p>
          <a:p>
            <a:pPr marL="514350" indent="-514350">
              <a:lnSpc>
                <a:spcPct val="110000"/>
              </a:lnSpc>
              <a:buFont typeface="Arial" panose="020B0604020202020204" pitchFamily="34" charset="0"/>
              <a:buAutoNum type="arabicPeriod"/>
            </a:pPr>
            <a:r>
              <a:rPr lang="en-US" sz="21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Effectiveness of Training Programs: Treatment Groups Outperform Control Groups Across Curricula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Recommendations</a:t>
            </a:r>
          </a:p>
          <a:p>
            <a:pPr marL="514350" indent="-514350"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Experimental Design Analysis</a:t>
            </a:r>
          </a:p>
          <a:p>
            <a:pPr marL="514350" indent="-514350"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Statistical Analysis</a:t>
            </a:r>
          </a:p>
          <a:p>
            <a:pPr marL="514350" indent="-514350"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Conclusion</a:t>
            </a:r>
          </a:p>
          <a:p>
            <a:pPr marL="514350" indent="-514350">
              <a:buAutoNum type="arabicPeriod"/>
            </a:pPr>
            <a:r>
              <a:rPr lang="en-US" sz="2000">
                <a:latin typeface="Times New Roman"/>
                <a:ea typeface="Roboto"/>
                <a:cs typeface="Roboto"/>
              </a:rPr>
              <a:t>Appendix</a:t>
            </a:r>
          </a:p>
          <a:p>
            <a:pPr marL="514350" indent="-514350">
              <a:buFont typeface="Aptos Display" panose="02110004020202020204"/>
              <a:buAutoNum type="arabicPeriod"/>
            </a:pPr>
            <a:endParaRPr lang="en-US" sz="2000">
              <a:latin typeface="Times New Roman"/>
              <a:ea typeface="Roboto"/>
              <a:cs typeface="Times New Roman"/>
            </a:endParaRP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DA635430-7D24-53A2-6AAE-AF5BDB5B7AB2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ED65FDE-5DDC-C44E-6CD9-FC39B996AD0A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D271595-6913-3DDC-A984-82F8D7EDE38A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4847A300-CDEC-C6D4-19E8-05E5D315D202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B73F7ABD-425E-6B83-CE78-42525D3C3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3843" y="-248306"/>
            <a:ext cx="1868185" cy="186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97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4C60A-8D32-41DF-606D-D103496F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C2427C-6F8C-33A9-3C3B-F9EC3FA54F5F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360EABB-8F81-5BDE-788E-AFEC38F9B1DD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AAB9D89-268B-19E0-DDCD-9E59EE7BC5D1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93943DC-2098-8D92-EDC8-9C589EEE0CC1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C7839990-E15E-32A6-F07D-94D1DDF73E29}"/>
              </a:ext>
            </a:extLst>
          </p:cNvPr>
          <p:cNvSpPr txBox="1">
            <a:spLocks/>
          </p:cNvSpPr>
          <p:nvPr/>
        </p:nvSpPr>
        <p:spPr>
          <a:xfrm>
            <a:off x="1489538" y="591947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  <a:t>Objectives of the Experiment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FB0F367F-788A-73B3-F40F-3E4B096AAC4C}"/>
              </a:ext>
            </a:extLst>
          </p:cNvPr>
          <p:cNvGrpSpPr/>
          <p:nvPr/>
        </p:nvGrpSpPr>
        <p:grpSpPr>
          <a:xfrm>
            <a:off x="10842413" y="5614504"/>
            <a:ext cx="1712768" cy="1325564"/>
            <a:chOff x="11080271" y="5805280"/>
            <a:chExt cx="1397480" cy="1142662"/>
          </a:xfrm>
        </p:grpSpPr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E8F7D402-2B73-DAA4-9589-9F923B3E7A16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64B96B3-19E8-F01C-14E0-89368408133B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EBE8CF4E-F4CA-299D-5020-100F657E60E7}"/>
                </a:ext>
              </a:extLst>
            </p:cNvPr>
            <p:cNvSpPr/>
            <p:nvPr/>
          </p:nvSpPr>
          <p:spPr>
            <a:xfrm>
              <a:off x="11391033" y="5805280"/>
              <a:ext cx="187036" cy="17988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B77344A-8D30-D5A4-507A-8E5CC3FA36EF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C6BB3989-9D4C-B2E6-B6E3-CFEA9038A473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4C09DE9-46D8-6076-E9BD-3E57DA8D74BB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740B4EA1-A07F-6525-3182-5D22F27F12A3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DFB794B-EF59-2477-4CA7-3C616EC24EB4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93F72-FD6D-F2DB-DAAC-9453ACF7B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7181" y="2023052"/>
            <a:ext cx="4217469" cy="32970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fontAlgn="base">
              <a:lnSpc>
                <a:spcPts val="1564"/>
              </a:lnSpc>
            </a:pPr>
            <a:r>
              <a:rPr lang="en-US" sz="1800">
                <a:solidFill>
                  <a:srgbClr val="000000"/>
                </a:solidFill>
                <a:latin typeface="Aptos"/>
              </a:rPr>
              <a:t>Evaluating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 the effectiveness of </a:t>
            </a:r>
            <a:r>
              <a:rPr lang="en-US" sz="1800" b="1" i="0" u="none" strike="noStrike">
                <a:solidFill>
                  <a:srgbClr val="00B050"/>
                </a:solidFill>
                <a:effectLst/>
                <a:latin typeface="Aptos"/>
              </a:rPr>
              <a:t>two</a:t>
            </a:r>
            <a:r>
              <a:rPr lang="en-US" sz="1800" b="1">
                <a:solidFill>
                  <a:srgbClr val="00B050"/>
                </a:solidFill>
                <a:latin typeface="Aptos"/>
              </a:rPr>
              <a:t> </a:t>
            </a:r>
            <a:r>
              <a:rPr lang="en-US" sz="1800" b="1" i="0" u="none" strike="noStrike">
                <a:solidFill>
                  <a:srgbClr val="00B050"/>
                </a:solidFill>
                <a:effectLst/>
                <a:latin typeface="Aptos"/>
              </a:rPr>
              <a:t>new training curricula 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(A and B) compared to the Current curriculum. </a:t>
            </a:r>
            <a:endParaRPr lang="en-US"/>
          </a:p>
          <a:p>
            <a:pPr>
              <a:lnSpc>
                <a:spcPts val="1564"/>
              </a:lnSpc>
            </a:pPr>
            <a:endParaRPr lang="en-US" sz="1800">
              <a:solidFill>
                <a:srgbClr val="000000"/>
              </a:solidFill>
              <a:latin typeface="Aptos"/>
            </a:endParaRPr>
          </a:p>
          <a:p>
            <a:pPr fontAlgn="base">
              <a:lnSpc>
                <a:spcPts val="1564"/>
              </a:lnSpc>
            </a:pPr>
            <a:r>
              <a:rPr lang="en-US" sz="1800">
                <a:solidFill>
                  <a:srgbClr val="000000"/>
                </a:solidFill>
                <a:latin typeface="Aptos"/>
              </a:rPr>
              <a:t>Measuring the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 impact on employee performance, using </a:t>
            </a:r>
            <a:r>
              <a:rPr lang="en-US" sz="1800" b="1" i="0" u="none" strike="noStrike">
                <a:solidFill>
                  <a:srgbClr val="00B050"/>
                </a:solidFill>
                <a:effectLst/>
                <a:latin typeface="Aptos"/>
              </a:rPr>
              <a:t>Proficiency Scores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 and </a:t>
            </a:r>
            <a:r>
              <a:rPr lang="en-US" sz="1800" b="1" i="0" u="none" strike="noStrike">
                <a:solidFill>
                  <a:srgbClr val="00B050"/>
                </a:solidFill>
                <a:effectLst/>
                <a:latin typeface="Aptos"/>
              </a:rPr>
              <a:t>Applications Scores</a:t>
            </a:r>
            <a:r>
              <a:rPr lang="en-US" sz="1800" b="0" i="0" u="none" strike="noStrike">
                <a:solidFill>
                  <a:srgbClr val="00B050"/>
                </a:solidFill>
                <a:effectLst/>
                <a:latin typeface="Aptos"/>
              </a:rPr>
              <a:t> 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as key metrics. </a:t>
            </a:r>
          </a:p>
          <a:p>
            <a:pPr>
              <a:lnSpc>
                <a:spcPts val="1564"/>
              </a:lnSpc>
            </a:pPr>
            <a:endParaRPr lang="en-US" sz="1800">
              <a:solidFill>
                <a:srgbClr val="000000"/>
              </a:solidFill>
              <a:latin typeface="Aptos"/>
            </a:endParaRPr>
          </a:p>
          <a:p>
            <a:pPr algn="l" rtl="0" fontAlgn="base">
              <a:lnSpc>
                <a:spcPts val="1564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Provide </a:t>
            </a:r>
            <a:r>
              <a:rPr lang="en-US" sz="1800" b="1">
                <a:solidFill>
                  <a:srgbClr val="00B050"/>
                </a:solidFill>
                <a:latin typeface="Aptos"/>
              </a:rPr>
              <a:t>actionable</a:t>
            </a:r>
            <a:r>
              <a:rPr lang="en-US" sz="1800" b="1" i="0" u="none" strike="noStrike">
                <a:solidFill>
                  <a:srgbClr val="00B050"/>
                </a:solidFill>
                <a:effectLst/>
                <a:latin typeface="Aptos"/>
              </a:rPr>
              <a:t> recommendations 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on whether Curriculum A or B should be adopted. 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0788A62A-E621-6767-5526-1DD29489F8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7355081"/>
              </p:ext>
            </p:extLst>
          </p:nvPr>
        </p:nvGraphicFramePr>
        <p:xfrm>
          <a:off x="5330536" y="825153"/>
          <a:ext cx="6481907" cy="5262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850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17FDA8B-9DA4-3B35-1AC4-53FE92D1D0BA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154DCF2-4BC9-865A-6772-57FACB13F5F9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194336D-091B-FD48-05CE-7F21F63A3CB3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887844E-5D77-7333-37F7-D5FA1DEE9491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5EF88CE-DD3C-D56C-77ED-0982AA68F065}"/>
              </a:ext>
            </a:extLst>
          </p:cNvPr>
          <p:cNvSpPr txBox="1">
            <a:spLocks/>
          </p:cNvSpPr>
          <p:nvPr/>
        </p:nvSpPr>
        <p:spPr>
          <a:xfrm>
            <a:off x="1489538" y="591947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  <a:t>Summary of Results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8BAE1367-3D88-3511-8A6E-60D8418205BA}"/>
              </a:ext>
            </a:extLst>
          </p:cNvPr>
          <p:cNvGrpSpPr/>
          <p:nvPr/>
        </p:nvGrpSpPr>
        <p:grpSpPr>
          <a:xfrm>
            <a:off x="10842413" y="5823180"/>
            <a:ext cx="1712768" cy="1116885"/>
            <a:chOff x="11080271" y="5985165"/>
            <a:chExt cx="1397480" cy="962777"/>
          </a:xfrm>
        </p:grpSpPr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7ED09FA-F121-9148-94A9-E7E35C6D0B95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80C715C-0CBA-7BA0-1D38-97627BB86AFD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FEBF6FE-A833-153F-A97D-B84ED023733F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B330E93A-EE3E-AB88-F525-28D150B90635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8A75AAF-543C-AF22-265A-A0DD9E17C653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A82D425-7FD3-E5A6-00D7-4E3CCBBDD2AA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0B2C6BDE-4978-43C1-281E-8541BA46954D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D7FCFFB-3F3B-0743-1652-3797E1CE32C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5607874"/>
              </p:ext>
            </p:extLst>
          </p:nvPr>
        </p:nvGraphicFramePr>
        <p:xfrm>
          <a:off x="4138471" y="1293554"/>
          <a:ext cx="8053529" cy="5000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CE105A2-ED11-C161-99A0-2D9C435360B9}"/>
              </a:ext>
            </a:extLst>
          </p:cNvPr>
          <p:cNvSpPr txBox="1"/>
          <p:nvPr/>
        </p:nvSpPr>
        <p:spPr>
          <a:xfrm>
            <a:off x="137946" y="1516589"/>
            <a:ext cx="43350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Curriculum A</a:t>
            </a:r>
            <a:endParaRPr lang="en-US" sz="160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Proficiency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41% – Ideal for boosting technical knowledge.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37% – Excels in real-world applications and practical training.</a:t>
            </a:r>
          </a:p>
          <a:p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Curriculum B</a:t>
            </a:r>
            <a:endParaRPr lang="en-US" sz="160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Proficiency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43% – Achieved the highest improvement, best for proficiency-focused training.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27% – Lower improvement, less suited for practical applications.</a:t>
            </a:r>
          </a:p>
          <a:p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Curriculum</a:t>
            </a:r>
            <a:endParaRPr lang="en-US" sz="160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Proficiency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34% – Moderate improvement, maintains current standards.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Improvement:</a:t>
            </a:r>
            <a:r>
              <a:rPr lang="en-US" sz="16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35% – Good improvement, offering balanced practical outcomes.</a:t>
            </a:r>
          </a:p>
        </p:txBody>
      </p:sp>
    </p:spTree>
    <p:extLst>
      <p:ext uri="{BB962C8B-B14F-4D97-AF65-F5344CB8AC3E}">
        <p14:creationId xmlns:p14="http://schemas.microsoft.com/office/powerpoint/2010/main" val="325825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17FDA8B-9DA4-3B35-1AC4-53FE92D1D0BA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154DCF2-4BC9-865A-6772-57FACB13F5F9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194336D-091B-FD48-05CE-7F21F63A3CB3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887844E-5D77-7333-37F7-D5FA1DEE9491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5EF88CE-DD3C-D56C-77ED-0982AA68F065}"/>
              </a:ext>
            </a:extLst>
          </p:cNvPr>
          <p:cNvSpPr txBox="1">
            <a:spLocks/>
          </p:cNvSpPr>
          <p:nvPr/>
        </p:nvSpPr>
        <p:spPr>
          <a:xfrm>
            <a:off x="1489538" y="591947"/>
            <a:ext cx="9952519" cy="9113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  <a:t>Comparing gains in </a:t>
            </a:r>
            <a:r>
              <a:rPr lang="en-US" sz="3200" b="1">
                <a:solidFill>
                  <a:srgbClr val="00B050"/>
                </a:solidFill>
                <a:latin typeface="Times New Roman"/>
                <a:cs typeface="Times New Roman"/>
              </a:rPr>
              <a:t>Proficiency</a:t>
            </a:r>
            <a: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  <a:t> &amp; </a:t>
            </a:r>
            <a:r>
              <a:rPr lang="en-US" sz="3200" b="1">
                <a:solidFill>
                  <a:srgbClr val="00B050"/>
                </a:solidFill>
                <a:latin typeface="Times New Roman"/>
                <a:cs typeface="Times New Roman"/>
              </a:rPr>
              <a:t>Application</a:t>
            </a:r>
            <a: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  <a:t> Across Training Program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8BAE1367-3D88-3511-8A6E-60D8418205BA}"/>
              </a:ext>
            </a:extLst>
          </p:cNvPr>
          <p:cNvGrpSpPr/>
          <p:nvPr/>
        </p:nvGrpSpPr>
        <p:grpSpPr>
          <a:xfrm>
            <a:off x="10842413" y="5823180"/>
            <a:ext cx="1712768" cy="1116885"/>
            <a:chOff x="11080271" y="5985165"/>
            <a:chExt cx="1397480" cy="962777"/>
          </a:xfrm>
        </p:grpSpPr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7ED09FA-F121-9148-94A9-E7E35C6D0B95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80C715C-0CBA-7BA0-1D38-97627BB86AFD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FEBF6FE-A833-153F-A97D-B84ED023733F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B330E93A-EE3E-AB88-F525-28D150B90635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8A75AAF-543C-AF22-265A-A0DD9E17C653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A82D425-7FD3-E5A6-00D7-4E3CCBBDD2AA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0B2C6BDE-4978-43C1-281E-8541BA46954D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E7AD412-9BA1-A4ED-B9AE-E162A0F53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875222"/>
              </p:ext>
            </p:extLst>
          </p:nvPr>
        </p:nvGraphicFramePr>
        <p:xfrm>
          <a:off x="389943" y="1656462"/>
          <a:ext cx="11501890" cy="1280160"/>
        </p:xfrm>
        <a:graphic>
          <a:graphicData uri="http://schemas.openxmlformats.org/drawingml/2006/table">
            <a:tbl>
              <a:tblPr bandRow="1">
                <a:tableStyleId>{69CF1AB2-1976-4502-BF36-3FF5EA218861}</a:tableStyleId>
              </a:tblPr>
              <a:tblGrid>
                <a:gridCol w="2300378">
                  <a:extLst>
                    <a:ext uri="{9D8B030D-6E8A-4147-A177-3AD203B41FA5}">
                      <a16:colId xmlns:a16="http://schemas.microsoft.com/office/drawing/2014/main" val="921820157"/>
                    </a:ext>
                  </a:extLst>
                </a:gridCol>
                <a:gridCol w="2300378">
                  <a:extLst>
                    <a:ext uri="{9D8B030D-6E8A-4147-A177-3AD203B41FA5}">
                      <a16:colId xmlns:a16="http://schemas.microsoft.com/office/drawing/2014/main" val="2701678443"/>
                    </a:ext>
                  </a:extLst>
                </a:gridCol>
                <a:gridCol w="2300378">
                  <a:extLst>
                    <a:ext uri="{9D8B030D-6E8A-4147-A177-3AD203B41FA5}">
                      <a16:colId xmlns:a16="http://schemas.microsoft.com/office/drawing/2014/main" val="524062082"/>
                    </a:ext>
                  </a:extLst>
                </a:gridCol>
                <a:gridCol w="2300378">
                  <a:extLst>
                    <a:ext uri="{9D8B030D-6E8A-4147-A177-3AD203B41FA5}">
                      <a16:colId xmlns:a16="http://schemas.microsoft.com/office/drawing/2014/main" val="2854299458"/>
                    </a:ext>
                  </a:extLst>
                </a:gridCol>
                <a:gridCol w="2300378">
                  <a:extLst>
                    <a:ext uri="{9D8B030D-6E8A-4147-A177-3AD203B41FA5}">
                      <a16:colId xmlns:a16="http://schemas.microsoft.com/office/drawing/2014/main" val="1799475692"/>
                    </a:ext>
                  </a:extLst>
                </a:gridCol>
              </a:tblGrid>
              <a:tr h="29525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5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Program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Pre-Proficiency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Post-Proficiency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Pre-Applications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Post-Applications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6025286"/>
                  </a:ext>
                </a:extLst>
              </a:tr>
              <a:tr h="286165">
                <a:tc>
                  <a:txBody>
                    <a:bodyPr/>
                    <a:lstStyle/>
                    <a:p>
                      <a:r>
                        <a:rPr lang="en-US" sz="150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0.2939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0.6968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0.3053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0.6816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661766"/>
                  </a:ext>
                </a:extLst>
              </a:tr>
              <a:tr h="286165">
                <a:tc>
                  <a:txBody>
                    <a:bodyPr/>
                    <a:lstStyle/>
                    <a:p>
                      <a:r>
                        <a:rPr lang="en-US" sz="150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0.3039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0.7314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0.3142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0.5831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688106"/>
                  </a:ext>
                </a:extLst>
              </a:tr>
              <a:tr h="286165">
                <a:tc>
                  <a:txBody>
                    <a:bodyPr/>
                    <a:lstStyle/>
                    <a:p>
                      <a:r>
                        <a:rPr lang="en-US" sz="1500"/>
                        <a:t>Current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0.2613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0.6006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0.2661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0.6230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333623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F4BD546-9B07-1965-9DB1-1F85E93E9F1B}"/>
              </a:ext>
            </a:extLst>
          </p:cNvPr>
          <p:cNvSpPr txBox="1"/>
          <p:nvPr/>
        </p:nvSpPr>
        <p:spPr>
          <a:xfrm>
            <a:off x="389943" y="3011916"/>
            <a:ext cx="5512093" cy="36009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PROFICIENCY SCORE ANALYSIS</a:t>
            </a:r>
          </a:p>
          <a:p>
            <a:endParaRPr lang="en-US" sz="1200" b="1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Training Program A</a:t>
            </a:r>
            <a:endParaRPr lang="en-US" sz="1200">
              <a:solidFill>
                <a:schemeClr val="tx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Participants showed a significant improvement in proficiency scores, increasing from </a:t>
            </a:r>
            <a:r>
              <a:rPr lang="en-US" sz="1200" b="1">
                <a:solidFill>
                  <a:srgbClr val="00B050"/>
                </a:solidFill>
              </a:rPr>
              <a:t>0.2939 (pre-treatment)</a:t>
            </a:r>
            <a:r>
              <a:rPr lang="en-US" sz="1200">
                <a:solidFill>
                  <a:srgbClr val="00B050"/>
                </a:solidFill>
              </a:rPr>
              <a:t> </a:t>
            </a:r>
            <a:r>
              <a:rPr lang="en-US" sz="1200">
                <a:solidFill>
                  <a:schemeClr val="tx2"/>
                </a:solidFill>
              </a:rPr>
              <a:t>to </a:t>
            </a:r>
            <a:r>
              <a:rPr lang="en-US" sz="1200" b="1">
                <a:solidFill>
                  <a:srgbClr val="00B050"/>
                </a:solidFill>
              </a:rPr>
              <a:t>0.6968 (post-treatment)</a:t>
            </a:r>
            <a:r>
              <a:rPr lang="en-US" sz="1200">
                <a:solidFill>
                  <a:schemeClr val="tx2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The increase indicates that the program was successful in equipping participants with the necessary skills, outperforming the control group.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Training Program B</a:t>
            </a:r>
            <a:endParaRPr lang="en-US" sz="1200">
              <a:solidFill>
                <a:schemeClr val="tx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Proficiency scores rose from </a:t>
            </a:r>
            <a:r>
              <a:rPr lang="en-US" sz="1200" b="1">
                <a:solidFill>
                  <a:srgbClr val="00B050"/>
                </a:solidFill>
              </a:rPr>
              <a:t>0.3039 to 0.7314</a:t>
            </a:r>
            <a:r>
              <a:rPr lang="en-US" sz="1200">
                <a:solidFill>
                  <a:schemeClr val="tx2"/>
                </a:solidFill>
              </a:rPr>
              <a:t>, demonstrating the highest improvement among all groups.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This suggests that Program B delivered superior training outcomes, potentially offering a competitive edge in performance metrics.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Control Group (Current)</a:t>
            </a:r>
            <a:endParaRPr lang="en-US" sz="1200">
              <a:solidFill>
                <a:schemeClr val="tx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Proficiency scores increased from </a:t>
            </a:r>
            <a:r>
              <a:rPr lang="en-US" sz="1200" b="1">
                <a:solidFill>
                  <a:srgbClr val="00B050"/>
                </a:solidFill>
              </a:rPr>
              <a:t>0.2613 to 0.6006</a:t>
            </a:r>
            <a:r>
              <a:rPr lang="en-US" sz="1200">
                <a:solidFill>
                  <a:schemeClr val="tx2"/>
                </a:solidFill>
              </a:rPr>
              <a:t>, a smaller improvement compared to Programs A and B.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This highlights the added value of specialized training programs over the current baseline approach.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AB3D70-37EE-485F-451D-9308E0B17191}"/>
              </a:ext>
            </a:extLst>
          </p:cNvPr>
          <p:cNvSpPr txBox="1"/>
          <p:nvPr/>
        </p:nvSpPr>
        <p:spPr>
          <a:xfrm>
            <a:off x="6095999" y="3007642"/>
            <a:ext cx="570605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APPLICATION SCORE ANALYSIS</a:t>
            </a:r>
          </a:p>
          <a:p>
            <a:endParaRPr lang="en-US" sz="1200" b="1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Training Program 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Application scores increased from </a:t>
            </a:r>
            <a:r>
              <a:rPr lang="en-US" sz="1200" b="1">
                <a:solidFill>
                  <a:srgbClr val="00B050"/>
                </a:solidFill>
              </a:rPr>
              <a:t>0.3053 to 0.6816</a:t>
            </a:r>
            <a:r>
              <a:rPr lang="en-US" sz="1200">
                <a:solidFill>
                  <a:schemeClr val="tx2"/>
                </a:solidFill>
              </a:rPr>
              <a:t>, indicating that participants were more capable of applying their skills in practical scenarios after the program.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This reflects the program's effectiveness in bridging the gap between theoretical knowledge and practical application.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Training Program 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Scores decreased slightly from</a:t>
            </a:r>
            <a:r>
              <a:rPr lang="en-US" sz="1200">
                <a:solidFill>
                  <a:srgbClr val="00B050"/>
                </a:solidFill>
              </a:rPr>
              <a:t> </a:t>
            </a:r>
            <a:r>
              <a:rPr lang="en-US" sz="1200" b="1">
                <a:solidFill>
                  <a:srgbClr val="00B050"/>
                </a:solidFill>
              </a:rPr>
              <a:t>0.3142 to 0.5831</a:t>
            </a:r>
            <a:r>
              <a:rPr lang="en-US" sz="1200">
                <a:solidFill>
                  <a:schemeClr val="tx2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The decline may suggest a need to revise or tailor the program’s application-focused components to ensure consistent improvement.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>
              <a:solidFill>
                <a:schemeClr val="tx2"/>
              </a:solidFill>
            </a:endParaRPr>
          </a:p>
          <a:p>
            <a:r>
              <a:rPr lang="en-US" sz="1200" b="1">
                <a:solidFill>
                  <a:schemeClr val="tx2"/>
                </a:solidFill>
              </a:rPr>
              <a:t>Control Group (Current)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Scores improved modestly from </a:t>
            </a:r>
            <a:r>
              <a:rPr lang="en-US" sz="1200" b="1">
                <a:solidFill>
                  <a:srgbClr val="00B050"/>
                </a:solidFill>
              </a:rPr>
              <a:t>0.2661 to 0.6230</a:t>
            </a:r>
            <a:r>
              <a:rPr lang="en-US" sz="1200">
                <a:solidFill>
                  <a:schemeClr val="tx2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tx2"/>
                </a:solidFill>
              </a:rPr>
              <a:t>While the control group saw gains, the improvement was not as significant as in Program A, underscoring the importance of targeted interventions.</a:t>
            </a:r>
          </a:p>
        </p:txBody>
      </p:sp>
    </p:spTree>
    <p:extLst>
      <p:ext uri="{BB962C8B-B14F-4D97-AF65-F5344CB8AC3E}">
        <p14:creationId xmlns:p14="http://schemas.microsoft.com/office/powerpoint/2010/main" val="45953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17FDA8B-9DA4-3B35-1AC4-53FE92D1D0BA}"/>
              </a:ext>
            </a:extLst>
          </p:cNvPr>
          <p:cNvGrpSpPr/>
          <p:nvPr/>
        </p:nvGrpSpPr>
        <p:grpSpPr>
          <a:xfrm>
            <a:off x="10987808" y="143944"/>
            <a:ext cx="1180521" cy="1071596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154DCF2-4BC9-865A-6772-57FACB13F5F9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194336D-091B-FD48-05CE-7F21F63A3CB3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887844E-5D77-7333-37F7-D5FA1DEE9491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5EF88CE-DD3C-D56C-77ED-0982AA68F065}"/>
              </a:ext>
            </a:extLst>
          </p:cNvPr>
          <p:cNvSpPr txBox="1">
            <a:spLocks/>
          </p:cNvSpPr>
          <p:nvPr/>
        </p:nvSpPr>
        <p:spPr>
          <a:xfrm>
            <a:off x="1489538" y="591947"/>
            <a:ext cx="9928557" cy="863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2800" b="1" i="0" u="none" strike="noStrike">
                <a:solidFill>
                  <a:srgbClr val="1D346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Effectiveness of Training Programs: </a:t>
            </a:r>
            <a:r>
              <a:rPr lang="en-US" sz="12800" b="1" i="0" u="none" strike="noStrike">
                <a:solidFill>
                  <a:srgbClr val="92D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Treatment Groups Outperform</a:t>
            </a:r>
            <a:r>
              <a:rPr lang="en-US" sz="12800" b="1" i="0" u="none" strike="noStrike">
                <a:solidFill>
                  <a:srgbClr val="1D346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Control Groups Across Curricula</a:t>
            </a:r>
            <a:br>
              <a:rPr lang="en-US" sz="3200" b="1">
                <a:solidFill>
                  <a:srgbClr val="1E3561"/>
                </a:solidFill>
                <a:latin typeface="Times New Roman"/>
                <a:cs typeface="Times New Roman"/>
              </a:rPr>
            </a:br>
            <a:endParaRPr lang="en-US" sz="3200" b="1">
              <a:solidFill>
                <a:srgbClr val="1E3561"/>
              </a:solidFill>
              <a:latin typeface="Times New Roman"/>
              <a:cs typeface="Times New Roman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8BAE1367-3D88-3511-8A6E-60D8418205BA}"/>
              </a:ext>
            </a:extLst>
          </p:cNvPr>
          <p:cNvGrpSpPr/>
          <p:nvPr/>
        </p:nvGrpSpPr>
        <p:grpSpPr>
          <a:xfrm>
            <a:off x="10842413" y="5823180"/>
            <a:ext cx="1712768" cy="1116885"/>
            <a:chOff x="11080271" y="5985165"/>
            <a:chExt cx="1397480" cy="962777"/>
          </a:xfrm>
        </p:grpSpPr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7ED09FA-F121-9148-94A9-E7E35C6D0B95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80C715C-0CBA-7BA0-1D38-97627BB86AFD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FEBF6FE-A833-153F-A97D-B84ED023733F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B330E93A-EE3E-AB88-F525-28D150B90635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8A75AAF-543C-AF22-265A-A0DD9E17C653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A82D425-7FD3-E5A6-00D7-4E3CCBBDD2AA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0B2C6BDE-4978-43C1-281E-8541BA46954D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290A701-65B6-3718-FE54-330EC69BFB81}"/>
              </a:ext>
            </a:extLst>
          </p:cNvPr>
          <p:cNvSpPr txBox="1"/>
          <p:nvPr/>
        </p:nvSpPr>
        <p:spPr>
          <a:xfrm>
            <a:off x="516668" y="5821710"/>
            <a:ext cx="107287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 above tables compare post-treatment scores for control and treatment groups within each curriculum.</a:t>
            </a:r>
            <a:endParaRPr lang="en-US" b="1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BBAC178-6598-FD00-9245-BB9DCF3B4F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526912"/>
              </p:ext>
            </p:extLst>
          </p:nvPr>
        </p:nvGraphicFramePr>
        <p:xfrm>
          <a:off x="747195" y="2236220"/>
          <a:ext cx="4948994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474497">
                  <a:extLst>
                    <a:ext uri="{9D8B030D-6E8A-4147-A177-3AD203B41FA5}">
                      <a16:colId xmlns:a16="http://schemas.microsoft.com/office/drawing/2014/main" val="3536471268"/>
                    </a:ext>
                  </a:extLst>
                </a:gridCol>
                <a:gridCol w="2474497">
                  <a:extLst>
                    <a:ext uri="{9D8B030D-6E8A-4147-A177-3AD203B41FA5}">
                      <a16:colId xmlns:a16="http://schemas.microsoft.com/office/drawing/2014/main" val="23214307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Post Treatment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After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87644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Control (</a:t>
                      </a:r>
                      <a:r>
                        <a:rPr lang="en-US" err="1"/>
                        <a:t>treatA</a:t>
                      </a:r>
                      <a:r>
                        <a:rPr lang="en-US"/>
                        <a:t>=0)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0.6581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9767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Treatment (treatA=1)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0.6968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708340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C1E19951-7C59-76E5-2CA5-26833F7A2371}"/>
              </a:ext>
            </a:extLst>
          </p:cNvPr>
          <p:cNvSpPr txBox="1"/>
          <p:nvPr/>
        </p:nvSpPr>
        <p:spPr>
          <a:xfrm>
            <a:off x="656806" y="177353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For Curriculum A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ED48618-8497-297A-0456-59450B92C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610805"/>
              </p:ext>
            </p:extLst>
          </p:nvPr>
        </p:nvGraphicFramePr>
        <p:xfrm>
          <a:off x="727785" y="4021009"/>
          <a:ext cx="4948994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474497">
                  <a:extLst>
                    <a:ext uri="{9D8B030D-6E8A-4147-A177-3AD203B41FA5}">
                      <a16:colId xmlns:a16="http://schemas.microsoft.com/office/drawing/2014/main" val="2087906748"/>
                    </a:ext>
                  </a:extLst>
                </a:gridCol>
                <a:gridCol w="2474497">
                  <a:extLst>
                    <a:ext uri="{9D8B030D-6E8A-4147-A177-3AD203B41FA5}">
                      <a16:colId xmlns:a16="http://schemas.microsoft.com/office/drawing/2014/main" val="14523450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Post Treatment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After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4646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Control (treatB=0)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0.6408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848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Treatment (</a:t>
                      </a:r>
                      <a:r>
                        <a:rPr lang="en-US" err="1"/>
                        <a:t>treatB</a:t>
                      </a:r>
                      <a:r>
                        <a:rPr lang="en-US"/>
                        <a:t>=1)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0.7314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5838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BA818E13-D4B6-5093-D21C-5C381F971F2C}"/>
              </a:ext>
            </a:extLst>
          </p:cNvPr>
          <p:cNvSpPr txBox="1"/>
          <p:nvPr/>
        </p:nvSpPr>
        <p:spPr>
          <a:xfrm>
            <a:off x="656806" y="356861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For Curriculum 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D44C04-4840-08E0-54C2-D9F91A69E20B}"/>
              </a:ext>
            </a:extLst>
          </p:cNvPr>
          <p:cNvSpPr/>
          <p:nvPr/>
        </p:nvSpPr>
        <p:spPr>
          <a:xfrm>
            <a:off x="6023563" y="1607804"/>
            <a:ext cx="5518923" cy="37275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069B05-CFAC-C414-E490-8AA9A9143C46}"/>
              </a:ext>
            </a:extLst>
          </p:cNvPr>
          <p:cNvSpPr txBox="1"/>
          <p:nvPr/>
        </p:nvSpPr>
        <p:spPr>
          <a:xfrm>
            <a:off x="6134152" y="1763394"/>
            <a:ext cx="5330063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Curriculum A</a:t>
            </a:r>
          </a:p>
          <a:p>
            <a:r>
              <a:rPr lang="en-US">
                <a:solidFill>
                  <a:schemeClr val="bg1"/>
                </a:solidFill>
              </a:rPr>
              <a:t>The treatment group outperformed the control group (0.6968 vs. 0.6581), showcasing the program's effectiveness in improving skills.</a:t>
            </a:r>
          </a:p>
          <a:p>
            <a:pPr lvl="1">
              <a:buFont typeface="Courier New"/>
              <a:buChar char="o"/>
            </a:pPr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Curriculum B</a:t>
            </a:r>
          </a:p>
          <a:p>
            <a:r>
              <a:rPr lang="en-US">
                <a:solidFill>
                  <a:schemeClr val="bg1"/>
                </a:solidFill>
              </a:rPr>
              <a:t>The treatment group achieved a significantly higher score (0.7314 vs. 0.6408), making Curriculum B the top performer.</a:t>
            </a:r>
          </a:p>
          <a:p>
            <a:endParaRPr lang="en-US" b="1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Actionable Insight</a:t>
            </a:r>
            <a:r>
              <a:rPr lang="en-US">
                <a:solidFill>
                  <a:schemeClr val="bg1"/>
                </a:solidFill>
              </a:rPr>
              <a:t>: Scale Curriculum A to drive consistent performance gains across teams.</a:t>
            </a:r>
          </a:p>
        </p:txBody>
      </p:sp>
    </p:spTree>
    <p:extLst>
      <p:ext uri="{BB962C8B-B14F-4D97-AF65-F5344CB8AC3E}">
        <p14:creationId xmlns:p14="http://schemas.microsoft.com/office/powerpoint/2010/main" val="1854162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C38B6-DFA7-E00B-4C99-9237C6873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A74E5F2-9193-CC8F-F2F7-E3A0D21C1E7C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DAD545C-C79B-5AEE-BACF-D1DB39C79167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27AC73B-ACBB-30D5-D1F0-978A09A573D2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FA25716-42A8-4901-CED2-7CDB0854FF83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17FCE6CA-5A8B-7929-8B1B-2A62B87D43A3}"/>
              </a:ext>
            </a:extLst>
          </p:cNvPr>
          <p:cNvSpPr txBox="1">
            <a:spLocks/>
          </p:cNvSpPr>
          <p:nvPr/>
        </p:nvSpPr>
        <p:spPr>
          <a:xfrm>
            <a:off x="838200" y="927426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>
              <a:solidFill>
                <a:srgbClr val="1E3561"/>
              </a:solidFill>
              <a:ea typeface="+mj-lt"/>
              <a:cs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3D9E61C-AF11-619A-7415-E1BE4E3B34EA}"/>
              </a:ext>
            </a:extLst>
          </p:cNvPr>
          <p:cNvGrpSpPr/>
          <p:nvPr/>
        </p:nvGrpSpPr>
        <p:grpSpPr>
          <a:xfrm>
            <a:off x="10842413" y="5614504"/>
            <a:ext cx="1712768" cy="1325564"/>
            <a:chOff x="11080271" y="5805280"/>
            <a:chExt cx="1397480" cy="114266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105F968-6C7F-78CD-521A-BFAA9EE579D7}"/>
                </a:ext>
              </a:extLst>
            </p:cNvPr>
            <p:cNvSpPr/>
            <p:nvPr/>
          </p:nvSpPr>
          <p:spPr>
            <a:xfrm>
              <a:off x="11802339" y="5985165"/>
              <a:ext cx="675412" cy="680756"/>
            </a:xfrm>
            <a:prstGeom prst="ellipse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69F39E1-1A89-0D83-31ED-09C853AC0397}"/>
                </a:ext>
              </a:extLst>
            </p:cNvPr>
            <p:cNvSpPr/>
            <p:nvPr/>
          </p:nvSpPr>
          <p:spPr>
            <a:xfrm>
              <a:off x="11353800" y="6325543"/>
              <a:ext cx="363682" cy="352572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459B777-739B-B2D8-6711-74396E86F141}"/>
                </a:ext>
              </a:extLst>
            </p:cNvPr>
            <p:cNvSpPr/>
            <p:nvPr/>
          </p:nvSpPr>
          <p:spPr>
            <a:xfrm>
              <a:off x="11391033" y="5805280"/>
              <a:ext cx="187036" cy="17988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1CAC7EE-A201-3043-396E-C1F5AB768EC4}"/>
                </a:ext>
              </a:extLst>
            </p:cNvPr>
            <p:cNvSpPr/>
            <p:nvPr/>
          </p:nvSpPr>
          <p:spPr>
            <a:xfrm>
              <a:off x="11080271" y="6768057"/>
              <a:ext cx="187036" cy="179885"/>
            </a:xfrm>
            <a:prstGeom prst="ellipse">
              <a:avLst/>
            </a:prstGeom>
            <a:gradFill flip="none" rotWithShape="1">
              <a:gsLst>
                <a:gs pos="0">
                  <a:srgbClr val="002060">
                    <a:tint val="66000"/>
                    <a:satMod val="160000"/>
                  </a:srgbClr>
                </a:gs>
                <a:gs pos="50000">
                  <a:srgbClr val="002060">
                    <a:tint val="44500"/>
                    <a:satMod val="160000"/>
                  </a:srgbClr>
                </a:gs>
                <a:gs pos="100000">
                  <a:srgbClr val="002060">
                    <a:tint val="23500"/>
                    <a:satMod val="16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B4B3157-F4FF-01F0-B466-03575688B959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60AC1A7-DEF3-DDD9-8AC4-AE6F376E7E47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1BDC3F-0D62-9C89-F28F-57C6B527F9E3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C3F3132-C1FA-5158-72DA-E2457AF283EC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5073A21D-2CCA-3E46-E2E8-DFCB3785B241}"/>
              </a:ext>
            </a:extLst>
          </p:cNvPr>
          <p:cNvSpPr txBox="1">
            <a:spLocks/>
          </p:cNvSpPr>
          <p:nvPr/>
        </p:nvSpPr>
        <p:spPr>
          <a:xfrm>
            <a:off x="1253672" y="471739"/>
            <a:ext cx="9923981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rgbClr val="1E35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4329C60D-4946-7266-AE94-0723F0A32F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1460532"/>
              </p:ext>
            </p:extLst>
          </p:nvPr>
        </p:nvGraphicFramePr>
        <p:xfrm>
          <a:off x="569699" y="1587168"/>
          <a:ext cx="11012955" cy="4338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09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CA197-AF98-F48B-E2F7-6C2225C8D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860690-6BA1-FC85-4146-C7865F155D59}"/>
              </a:ext>
            </a:extLst>
          </p:cNvPr>
          <p:cNvGrpSpPr/>
          <p:nvPr/>
        </p:nvGrpSpPr>
        <p:grpSpPr>
          <a:xfrm>
            <a:off x="11223796" y="143944"/>
            <a:ext cx="944533" cy="892682"/>
            <a:chOff x="10567556" y="632515"/>
            <a:chExt cx="816838" cy="72334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7174086-DBD6-9C28-0662-0486B79980D9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EE66E28-69D0-4FDC-4481-EF25FA833E09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4E759FB-92EF-BD66-22D0-A6C5343A9BBC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2A0569C3-C5BC-85E1-0DE3-916484775D4D}"/>
              </a:ext>
            </a:extLst>
          </p:cNvPr>
          <p:cNvSpPr/>
          <p:nvPr/>
        </p:nvSpPr>
        <p:spPr>
          <a:xfrm>
            <a:off x="11934030" y="5502066"/>
            <a:ext cx="827793" cy="789722"/>
          </a:xfrm>
          <a:prstGeom prst="ellipse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6B1DE5F-84DF-4105-F177-7EEB18C5B341}"/>
              </a:ext>
            </a:extLst>
          </p:cNvPr>
          <p:cNvSpPr/>
          <p:nvPr/>
        </p:nvSpPr>
        <p:spPr>
          <a:xfrm>
            <a:off x="11647718" y="6371433"/>
            <a:ext cx="445733" cy="409007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DCC1336-380A-00F5-D9AB-E40981F58E04}"/>
              </a:ext>
            </a:extLst>
          </p:cNvPr>
          <p:cNvSpPr/>
          <p:nvPr/>
        </p:nvSpPr>
        <p:spPr>
          <a:xfrm>
            <a:off x="11223796" y="6649321"/>
            <a:ext cx="229234" cy="208679"/>
          </a:xfrm>
          <a:prstGeom prst="ellipse">
            <a:avLst/>
          </a:prstGeom>
          <a:gradFill flip="none" rotWithShape="1">
            <a:gsLst>
              <a:gs pos="0">
                <a:srgbClr val="002060">
                  <a:tint val="66000"/>
                  <a:satMod val="160000"/>
                </a:srgbClr>
              </a:gs>
              <a:gs pos="50000">
                <a:srgbClr val="002060">
                  <a:tint val="44500"/>
                  <a:satMod val="160000"/>
                </a:srgbClr>
              </a:gs>
              <a:gs pos="100000">
                <a:srgbClr val="002060">
                  <a:tint val="23500"/>
                  <a:satMod val="16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8C9CB75-0C92-ACBE-B614-58F66167C5F1}"/>
              </a:ext>
            </a:extLst>
          </p:cNvPr>
          <p:cNvGrpSpPr/>
          <p:nvPr/>
        </p:nvGrpSpPr>
        <p:grpSpPr>
          <a:xfrm>
            <a:off x="-293806" y="-102712"/>
            <a:ext cx="1625600" cy="1147404"/>
            <a:chOff x="-131619" y="-129095"/>
            <a:chExt cx="1087837" cy="8460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67DA516-24AE-9363-F699-A9EEC2A6431F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256A65B-DCDE-0BA9-E839-DE7A6654D666}"/>
                </a:ext>
              </a:extLst>
            </p:cNvPr>
            <p:cNvSpPr/>
            <p:nvPr/>
          </p:nvSpPr>
          <p:spPr>
            <a:xfrm>
              <a:off x="592536" y="168939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35CAC72-A15C-32FA-F824-65C120D203D7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BC6C4AA6-3F0E-A522-B185-9AFBB780C411}"/>
              </a:ext>
            </a:extLst>
          </p:cNvPr>
          <p:cNvSpPr txBox="1">
            <a:spLocks/>
          </p:cNvSpPr>
          <p:nvPr/>
        </p:nvSpPr>
        <p:spPr>
          <a:xfrm>
            <a:off x="1705708" y="450491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Design Analysis</a:t>
            </a:r>
            <a:endParaRPr lang="en-US" sz="3200" b="1">
              <a:solidFill>
                <a:srgbClr val="92D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0F555A-FEB2-A436-B205-EED7B028A03F}"/>
              </a:ext>
            </a:extLst>
          </p:cNvPr>
          <p:cNvCxnSpPr/>
          <p:nvPr/>
        </p:nvCxnSpPr>
        <p:spPr>
          <a:xfrm>
            <a:off x="3948545" y="1943100"/>
            <a:ext cx="0" cy="32939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05A0CE-9457-1495-B3C0-97EEA8CBA8AC}"/>
              </a:ext>
            </a:extLst>
          </p:cNvPr>
          <p:cNvCxnSpPr/>
          <p:nvPr/>
        </p:nvCxnSpPr>
        <p:spPr>
          <a:xfrm>
            <a:off x="7955972" y="1943100"/>
            <a:ext cx="0" cy="32939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1ADAB8-65D0-11BB-28CA-87A375637034}"/>
              </a:ext>
            </a:extLst>
          </p:cNvPr>
          <p:cNvSpPr txBox="1"/>
          <p:nvPr/>
        </p:nvSpPr>
        <p:spPr>
          <a:xfrm>
            <a:off x="352463" y="1838251"/>
            <a:ext cx="3295711" cy="38061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r>
              <a:rPr lang="en-US" b="1">
                <a:solidFill>
                  <a:srgbClr val="00B050"/>
                </a:solidFill>
              </a:rPr>
              <a:t>Strengths</a:t>
            </a:r>
          </a:p>
          <a:p>
            <a:endParaRPr lang="en-US"/>
          </a:p>
          <a:p>
            <a:pPr marL="342900" indent="-34290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/>
              </a:rPr>
              <a:t>Pre- and Post-Intervention Data: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</a:rPr>
              <a:t>Enables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 measurement of curriculum impact on employee performance. </a:t>
            </a:r>
            <a:endParaRPr lang="en-US">
              <a:latin typeface="Aptos"/>
            </a:endParaRP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endParaRPr lang="en-US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/>
              </a:rPr>
              <a:t>Multi-Location Study: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/>
              </a:rPr>
              <a:t> Enhances generalizability by reducing location-specific biases. </a:t>
            </a:r>
          </a:p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1620A-BAF2-A161-F9FF-3B4262A0DCC4}"/>
              </a:ext>
            </a:extLst>
          </p:cNvPr>
          <p:cNvSpPr txBox="1"/>
          <p:nvPr/>
        </p:nvSpPr>
        <p:spPr>
          <a:xfrm>
            <a:off x="4124468" y="1840507"/>
            <a:ext cx="372959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r>
              <a:rPr lang="en-US" b="1">
                <a:solidFill>
                  <a:srgbClr val="00B050"/>
                </a:solidFill>
              </a:rPr>
              <a:t>Limitations</a:t>
            </a:r>
          </a:p>
          <a:p>
            <a:endParaRPr lang="en-US"/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Non-Random Assignment: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Employees grouped by office, introducing potential selection bias. </a:t>
            </a: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endParaRPr lang="en-US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Parallel Trends Assumption: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Assumption remains untested, which may limit the validity of results.</a:t>
            </a:r>
          </a:p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86C821-F5C6-35F4-804F-ECC4FAA7302E}"/>
              </a:ext>
            </a:extLst>
          </p:cNvPr>
          <p:cNvSpPr txBox="1"/>
          <p:nvPr/>
        </p:nvSpPr>
        <p:spPr>
          <a:xfrm>
            <a:off x="8067533" y="1840507"/>
            <a:ext cx="389586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endParaRPr lang="en-US" b="1"/>
          </a:p>
          <a:p>
            <a:pPr algn="ctr"/>
            <a:r>
              <a:rPr lang="en-US" b="1">
                <a:solidFill>
                  <a:srgbClr val="00B050"/>
                </a:solidFill>
              </a:rPr>
              <a:t>Recommendations</a:t>
            </a:r>
          </a:p>
          <a:p>
            <a:pPr algn="l" rtl="0" fontAlgn="base">
              <a:lnSpc>
                <a:spcPts val="1564"/>
              </a:lnSpc>
            </a:pPr>
            <a:endParaRPr lang="en-US"/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Random Assignment: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Randomize participants to training programs to eliminate selection bias. </a:t>
            </a: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endParaRPr lang="en-US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Include Covariates: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Add employee demographics and office-specific factors to the regression models. </a:t>
            </a: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endParaRPr lang="en-US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342900" indent="-342900" algn="l" rtl="0" fontAlgn="base">
              <a:lnSpc>
                <a:spcPts val="1564"/>
              </a:lnSpc>
              <a:buFont typeface="+mj-lt"/>
              <a:buAutoNum type="arabicPeriod"/>
            </a:pPr>
            <a:r>
              <a:rPr lang="en-US" sz="1800" b="1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Test Parallel Trends:</a:t>
            </a:r>
            <a:r>
              <a:rPr lang="en-US" sz="1800" b="0" i="0" u="none" strike="noStrike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Use intake scores to validate the assumption of consistent pre-treatment trends. </a:t>
            </a:r>
          </a:p>
          <a:p>
            <a:endParaRPr lang="en-US"/>
          </a:p>
        </p:txBody>
      </p:sp>
      <p:pic>
        <p:nvPicPr>
          <p:cNvPr id="20" name="Picture 19" descr="A person climbing up a graph&#10;&#10;Description automatically generated">
            <a:extLst>
              <a:ext uri="{FF2B5EF4-FFF2-40B4-BE49-F238E27FC236}">
                <a16:creationId xmlns:a16="http://schemas.microsoft.com/office/drawing/2014/main" id="{B6CD9C63-36BC-A976-17AD-380FBE99B3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977" t="15624" r="25762" b="20698"/>
          <a:stretch/>
        </p:blipFill>
        <p:spPr>
          <a:xfrm>
            <a:off x="1544553" y="1394089"/>
            <a:ext cx="1129374" cy="1271960"/>
          </a:xfrm>
          <a:prstGeom prst="rect">
            <a:avLst/>
          </a:prstGeom>
        </p:spPr>
      </p:pic>
      <p:pic>
        <p:nvPicPr>
          <p:cNvPr id="24" name="Picture 23" descr="A light bulb and a chat bubble&#10;&#10;Description automatically generated">
            <a:extLst>
              <a:ext uri="{FF2B5EF4-FFF2-40B4-BE49-F238E27FC236}">
                <a16:creationId xmlns:a16="http://schemas.microsoft.com/office/drawing/2014/main" id="{2243AE92-4750-6AA2-3EA7-EC06240217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819" t="20186" r="22715" b="21963"/>
          <a:stretch/>
        </p:blipFill>
        <p:spPr>
          <a:xfrm>
            <a:off x="9308775" y="1220145"/>
            <a:ext cx="1413382" cy="1445910"/>
          </a:xfrm>
          <a:prstGeom prst="rect">
            <a:avLst/>
          </a:prstGeom>
        </p:spPr>
      </p:pic>
      <p:pic>
        <p:nvPicPr>
          <p:cNvPr id="30" name="Picture 29" descr="A red and white triangle with a exclamation mark&#10;&#10;Description automatically generated">
            <a:extLst>
              <a:ext uri="{FF2B5EF4-FFF2-40B4-BE49-F238E27FC236}">
                <a16:creationId xmlns:a16="http://schemas.microsoft.com/office/drawing/2014/main" id="{476A7FF9-7490-07CA-4FBD-AABA66E6B7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930" t="25706" r="32132" b="21627"/>
          <a:stretch/>
        </p:blipFill>
        <p:spPr>
          <a:xfrm>
            <a:off x="5225710" y="1388581"/>
            <a:ext cx="1507836" cy="127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4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E52CB30-0296-3485-E6B4-CC93EF60EE1F}"/>
              </a:ext>
            </a:extLst>
          </p:cNvPr>
          <p:cNvGrpSpPr/>
          <p:nvPr/>
        </p:nvGrpSpPr>
        <p:grpSpPr>
          <a:xfrm>
            <a:off x="10987808" y="143943"/>
            <a:ext cx="1180521" cy="1071595"/>
            <a:chOff x="10567556" y="632515"/>
            <a:chExt cx="816838" cy="72334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0D143E4-25B3-FDB9-11F0-6D093FF0808F}"/>
                </a:ext>
              </a:extLst>
            </p:cNvPr>
            <p:cNvSpPr/>
            <p:nvPr/>
          </p:nvSpPr>
          <p:spPr>
            <a:xfrm>
              <a:off x="10979148" y="950617"/>
              <a:ext cx="405246" cy="40524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93668C6-1D86-24AB-0FE5-B41777B09C12}"/>
                </a:ext>
              </a:extLst>
            </p:cNvPr>
            <p:cNvSpPr/>
            <p:nvPr/>
          </p:nvSpPr>
          <p:spPr>
            <a:xfrm>
              <a:off x="10567556" y="632515"/>
              <a:ext cx="249382" cy="243341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EBC4372-5DB6-B9E8-D3E1-8FDE4167753F}"/>
                </a:ext>
              </a:extLst>
            </p:cNvPr>
            <p:cNvSpPr/>
            <p:nvPr/>
          </p:nvSpPr>
          <p:spPr>
            <a:xfrm>
              <a:off x="11039763" y="696910"/>
              <a:ext cx="96982" cy="9094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2898E50-1E67-459B-6328-E4470D0AAD2D}"/>
              </a:ext>
            </a:extLst>
          </p:cNvPr>
          <p:cNvGrpSpPr/>
          <p:nvPr/>
        </p:nvGrpSpPr>
        <p:grpSpPr>
          <a:xfrm>
            <a:off x="-293806" y="-102712"/>
            <a:ext cx="1581069" cy="1147404"/>
            <a:chOff x="-131619" y="-129095"/>
            <a:chExt cx="1058037" cy="846068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72AEA50-256A-A9DF-B342-337E0E2BC928}"/>
                </a:ext>
              </a:extLst>
            </p:cNvPr>
            <p:cNvSpPr/>
            <p:nvPr/>
          </p:nvSpPr>
          <p:spPr>
            <a:xfrm>
              <a:off x="-131619" y="-129095"/>
              <a:ext cx="577850" cy="642670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tint val="66000"/>
                    <a:satMod val="160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2F4799B-BBDE-3D59-1AB4-7AA5B900692C}"/>
                </a:ext>
              </a:extLst>
            </p:cNvPr>
            <p:cNvSpPr/>
            <p:nvPr/>
          </p:nvSpPr>
          <p:spPr>
            <a:xfrm>
              <a:off x="562736" y="121507"/>
              <a:ext cx="363682" cy="352572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1DD77B57-C737-C06D-144B-D4B84971F4D6}"/>
                </a:ext>
              </a:extLst>
            </p:cNvPr>
            <p:cNvSpPr/>
            <p:nvPr/>
          </p:nvSpPr>
          <p:spPr>
            <a:xfrm>
              <a:off x="341458" y="598639"/>
              <a:ext cx="104773" cy="118334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AFE18FD2-1270-074C-2445-3D8C66990BC3}"/>
              </a:ext>
            </a:extLst>
          </p:cNvPr>
          <p:cNvSpPr txBox="1">
            <a:spLocks/>
          </p:cNvSpPr>
          <p:nvPr/>
        </p:nvSpPr>
        <p:spPr>
          <a:xfrm>
            <a:off x="1705708" y="450491"/>
            <a:ext cx="9356933" cy="898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Analysis</a:t>
            </a: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02D7DE0A-ACBB-B286-BCD3-8BC78F36E0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819109"/>
              </p:ext>
            </p:extLst>
          </p:nvPr>
        </p:nvGraphicFramePr>
        <p:xfrm>
          <a:off x="1489236" y="1558636"/>
          <a:ext cx="9213527" cy="4629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2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1016</Words>
  <Application>Microsoft Macintosh PowerPoint</Application>
  <PresentationFormat>Widescreen</PresentationFormat>
  <Paragraphs>192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Courier New</vt:lpstr>
      <vt:lpstr>Roboto</vt:lpstr>
      <vt:lpstr>Times New Roman</vt:lpstr>
      <vt:lpstr>Office Theme</vt:lpstr>
      <vt:lpstr>Strategic Analytics Initiative Advanced Warehouse Management Systems Curriculum Experiment</vt:lpstr>
      <vt:lpstr>Analysis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Analytics Initiative Employee Development Program Utilization Analysis</dc:title>
  <dc:creator>Patel, Dhvani Hitesh</dc:creator>
  <cp:lastModifiedBy>Shan Ali Shah</cp:lastModifiedBy>
  <cp:revision>5</cp:revision>
  <dcterms:created xsi:type="dcterms:W3CDTF">2024-09-24T04:07:22Z</dcterms:created>
  <dcterms:modified xsi:type="dcterms:W3CDTF">2025-08-12T23:39:53Z</dcterms:modified>
</cp:coreProperties>
</file>

<file path=docProps/thumbnail.jpeg>
</file>